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257" r:id="rId3"/>
    <p:sldId id="293" r:id="rId4"/>
    <p:sldId id="382" r:id="rId5"/>
    <p:sldId id="356" r:id="rId6"/>
    <p:sldId id="294" r:id="rId7"/>
    <p:sldId id="342" r:id="rId8"/>
    <p:sldId id="343" r:id="rId9"/>
    <p:sldId id="375" r:id="rId10"/>
    <p:sldId id="347" r:id="rId11"/>
    <p:sldId id="348" r:id="rId12"/>
    <p:sldId id="349" r:id="rId13"/>
    <p:sldId id="376" r:id="rId14"/>
    <p:sldId id="377" r:id="rId15"/>
    <p:sldId id="345" r:id="rId16"/>
    <p:sldId id="344" r:id="rId17"/>
    <p:sldId id="351" r:id="rId18"/>
    <p:sldId id="352" r:id="rId19"/>
    <p:sldId id="353" r:id="rId20"/>
    <p:sldId id="346" r:id="rId21"/>
    <p:sldId id="386" r:id="rId22"/>
    <p:sldId id="390" r:id="rId23"/>
    <p:sldId id="457" r:id="rId24"/>
    <p:sldId id="391" r:id="rId25"/>
    <p:sldId id="449" r:id="rId26"/>
    <p:sldId id="455" r:id="rId27"/>
    <p:sldId id="459" r:id="rId28"/>
    <p:sldId id="392" r:id="rId29"/>
    <p:sldId id="460" r:id="rId30"/>
    <p:sldId id="461" r:id="rId31"/>
    <p:sldId id="393" r:id="rId32"/>
    <p:sldId id="462" r:id="rId33"/>
    <p:sldId id="463" r:id="rId34"/>
    <p:sldId id="464" r:id="rId35"/>
    <p:sldId id="388" r:id="rId36"/>
    <p:sldId id="357" r:id="rId37"/>
    <p:sldId id="451" r:id="rId38"/>
    <p:sldId id="363" r:id="rId39"/>
    <p:sldId id="371" r:id="rId40"/>
    <p:sldId id="372" r:id="rId41"/>
    <p:sldId id="373" r:id="rId42"/>
    <p:sldId id="286" r:id="rId43"/>
    <p:sldId id="402" r:id="rId44"/>
    <p:sldId id="403" r:id="rId45"/>
    <p:sldId id="404" r:id="rId46"/>
    <p:sldId id="405" r:id="rId47"/>
    <p:sldId id="406" r:id="rId48"/>
    <p:sldId id="427" r:id="rId49"/>
    <p:sldId id="428" r:id="rId50"/>
    <p:sldId id="435" r:id="rId51"/>
    <p:sldId id="429" r:id="rId52"/>
    <p:sldId id="430" r:id="rId53"/>
    <p:sldId id="431" r:id="rId54"/>
    <p:sldId id="432" r:id="rId55"/>
    <p:sldId id="439" r:id="rId56"/>
    <p:sldId id="413" r:id="rId57"/>
    <p:sldId id="414" r:id="rId58"/>
    <p:sldId id="415" r:id="rId59"/>
    <p:sldId id="440" r:id="rId60"/>
    <p:sldId id="416" r:id="rId61"/>
    <p:sldId id="417" r:id="rId62"/>
    <p:sldId id="441" r:id="rId63"/>
    <p:sldId id="419" r:id="rId64"/>
    <p:sldId id="422" r:id="rId65"/>
    <p:sldId id="423" r:id="rId66"/>
    <p:sldId id="426" r:id="rId67"/>
    <p:sldId id="425" r:id="rId68"/>
    <p:sldId id="442" r:id="rId69"/>
    <p:sldId id="443" r:id="rId70"/>
    <p:sldId id="444" r:id="rId71"/>
    <p:sldId id="466" r:id="rId72"/>
    <p:sldId id="445" r:id="rId73"/>
    <p:sldId id="446" r:id="rId74"/>
    <p:sldId id="447" r:id="rId75"/>
    <p:sldId id="448" r:id="rId76"/>
    <p:sldId id="465" r:id="rId77"/>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2" autoAdjust="0"/>
    <p:restoredTop sz="94139" autoAdjust="0"/>
  </p:normalViewPr>
  <p:slideViewPr>
    <p:cSldViewPr>
      <p:cViewPr>
        <p:scale>
          <a:sx n="50" d="100"/>
          <a:sy n="50" d="100"/>
        </p:scale>
        <p:origin x="-1098" y="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P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46090A-BEE0-4A68-A8F9-1F5AB1E81F4E}" type="datetimeFigureOut">
              <a:rPr lang="es-PE" smtClean="0"/>
              <a:pPr/>
              <a:t>13/11/2016</a:t>
            </a:fld>
            <a:endParaRPr lang="es-PE"/>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PE"/>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P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02E5F5-95E2-4249-820A-223DD615F688}" type="slidenum">
              <a:rPr lang="es-PE" smtClean="0"/>
              <a:pPr/>
              <a:t>‹Nº›</a:t>
            </a:fld>
            <a:endParaRPr lang="es-PE"/>
          </a:p>
        </p:txBody>
      </p:sp>
    </p:spTree>
    <p:extLst>
      <p:ext uri="{BB962C8B-B14F-4D97-AF65-F5344CB8AC3E}">
        <p14:creationId xmlns:p14="http://schemas.microsoft.com/office/powerpoint/2010/main" val="922033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5402E5F5-95E2-4249-820A-223DD615F688}" type="slidenum">
              <a:rPr lang="es-PE" smtClean="0"/>
              <a:pPr/>
              <a:t>1</a:t>
            </a:fld>
            <a:endParaRPr lang="es-PE"/>
          </a:p>
        </p:txBody>
      </p:sp>
    </p:spTree>
    <p:extLst>
      <p:ext uri="{BB962C8B-B14F-4D97-AF65-F5344CB8AC3E}">
        <p14:creationId xmlns:p14="http://schemas.microsoft.com/office/powerpoint/2010/main" val="3617487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A5FE3C1A-C783-47EB-8D70-10BAB387F3D9}" type="slidenum">
              <a:rPr lang="es-ES" sz="1200"/>
              <a:pPr algn="r"/>
              <a:t>24</a:t>
            </a:fld>
            <a:endParaRPr lang="es-ES" sz="12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fld id="{89860911-B958-46CF-B1CA-B15E221C4CA1}" type="slidenum">
              <a:rPr lang="es-ES" altLang="es-PE" smtClean="0">
                <a:latin typeface="Comic Sans MS" pitchFamily="66" charset="0"/>
              </a:rPr>
              <a:pPr eaLnBrk="1" hangingPunct="1"/>
              <a:t>27</a:t>
            </a:fld>
            <a:endParaRPr lang="es-ES" altLang="es-PE" smtClean="0">
              <a:latin typeface="Comic Sans MS" pitchFamily="66"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_tradnl" altLang="es-PE"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fld id="{CF9D6F7E-92A5-4C71-AF21-F27DA866581E}" type="slidenum">
              <a:rPr lang="es-ES" altLang="es-PE" smtClean="0">
                <a:latin typeface="Comic Sans MS" pitchFamily="66" charset="0"/>
              </a:rPr>
              <a:pPr eaLnBrk="1" hangingPunct="1"/>
              <a:t>29</a:t>
            </a:fld>
            <a:endParaRPr lang="es-ES" altLang="es-PE" smtClean="0">
              <a:latin typeface="Comic Sans MS" pitchFamily="66"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s-ES_tradnl" altLang="es-PE" sz="1000" b="1" smtClean="0"/>
              <a:t>Amedeo Avogadro (1776-1856)</a:t>
            </a:r>
            <a:endParaRPr lang="es-ES_tradnl" altLang="es-PE" sz="1000" smtClean="0"/>
          </a:p>
          <a:p>
            <a:pPr algn="just" eaLnBrk="1" hangingPunct="1">
              <a:lnSpc>
                <a:spcPct val="80000"/>
              </a:lnSpc>
            </a:pPr>
            <a:r>
              <a:rPr lang="es-ES_tradnl" altLang="es-PE" sz="1000" smtClean="0"/>
              <a:t>Químico y físico italiano. Nació el 9 de junio de 1776 en Turín, Italia y murió el 9 de julio de 1856.</a:t>
            </a:r>
          </a:p>
          <a:p>
            <a:pPr algn="just" eaLnBrk="1" hangingPunct="1">
              <a:lnSpc>
                <a:spcPct val="80000"/>
              </a:lnSpc>
            </a:pPr>
            <a:r>
              <a:rPr lang="es-ES_tradnl" altLang="es-PE" sz="1000" smtClean="0"/>
              <a:t>En 1792 se graduó como doctor en derecho canónico, pero no ejerció. En vez de ello, mostró verdadera pasión por la física y la química, y una gran destreza para las matemáticas. </a:t>
            </a:r>
          </a:p>
          <a:p>
            <a:pPr algn="just" eaLnBrk="1" hangingPunct="1">
              <a:lnSpc>
                <a:spcPct val="80000"/>
              </a:lnSpc>
            </a:pPr>
            <a:r>
              <a:rPr lang="es-ES_tradnl" altLang="es-PE" sz="1000" smtClean="0"/>
              <a:t>Recapacitando sobre el descubrimiento de Charles (publicado por Gay -Lussac) de que todos los gases se dilatan en la misma proporción con la temperatura decidió que esto debía implicar que cualquier gas a una temperatura dada debía contener el mismo número de partículas por unidad de volumen. Avogadro tuvo la precaución de especificar que las partículas no tenían por qué ser átomos individuales sino que podían ser combinaciones de átomos (lo que hoy llamamos moléculas).</a:t>
            </a:r>
          </a:p>
          <a:p>
            <a:pPr algn="just" eaLnBrk="1" hangingPunct="1">
              <a:lnSpc>
                <a:spcPct val="80000"/>
              </a:lnSpc>
            </a:pPr>
            <a:r>
              <a:rPr lang="es-ES_tradnl" altLang="es-PE" sz="1000" smtClean="0"/>
              <a:t>Con esta consideración pudo explicar con facilidad la ley de la combinación de volúmenes que había sido anunciada por Gay-Lussac y, basándose en ella, dedujo que el oxígeno era 16 veces más pesado que el hidrógeno y no ocho como defendía Dalton en aquella época.</a:t>
            </a:r>
          </a:p>
          <a:p>
            <a:pPr algn="just" eaLnBrk="1" hangingPunct="1">
              <a:lnSpc>
                <a:spcPct val="80000"/>
              </a:lnSpc>
            </a:pPr>
            <a:r>
              <a:rPr lang="es-ES_tradnl" altLang="es-PE" sz="1000" smtClean="0"/>
              <a:t>Enunció la llamada hipótesis de Avogadro: iguales volúmenes de gases distintos contienen el mismo número de moléculas, si ambos se encuentran a igual temperatura y presión. </a:t>
            </a:r>
          </a:p>
          <a:p>
            <a:pPr algn="just" eaLnBrk="1" hangingPunct="1">
              <a:lnSpc>
                <a:spcPct val="80000"/>
              </a:lnSpc>
            </a:pPr>
            <a:r>
              <a:rPr lang="es-ES_tradnl" altLang="es-PE" sz="1000" smtClean="0"/>
              <a:t>Ese número, equivalente a 6,022· 1023, es constante, según publicó en 1811. Como ha ocurrido muchas veces a lo largo de la historia las propuestas de Avogadro no fueron tomadas en cuenta, es más, Dalton, Berzelius y otros científicos de la época despreciaron la validez de su descubrimiento y la comunidad científica no aceptó de inmediato las conclusiones de Avogadro por tratarse de un descubrimiento basado en gran medida en métodos empíricos y válido solamente para los gases reales sometidos a altas temperaturas pero a baja presión.</a:t>
            </a:r>
          </a:p>
          <a:p>
            <a:pPr algn="just" eaLnBrk="1" hangingPunct="1">
              <a:lnSpc>
                <a:spcPct val="80000"/>
              </a:lnSpc>
            </a:pPr>
            <a:r>
              <a:rPr lang="es-ES_tradnl" altLang="es-PE" sz="1000" smtClean="0"/>
              <a:t>Sin embargo, la ley de Avogadro permite explicar por qué los gases se combinan en proporciones simples.</a:t>
            </a:r>
          </a:p>
          <a:p>
            <a:pPr algn="just" eaLnBrk="1" hangingPunct="1">
              <a:lnSpc>
                <a:spcPct val="80000"/>
              </a:lnSpc>
            </a:pPr>
            <a:r>
              <a:rPr lang="es-ES_tradnl" altLang="es-PE" sz="1000" smtClean="0"/>
              <a:t>Fue su paisano Cannizaro quién, 50 años más tarde, se puso a su favor y la hipótesis de Avogadro empezó a ser aceptada. A partir de entonces empezó a hablarse del número Avogadro.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6412" y="8686949"/>
            <a:ext cx="2971588" cy="45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algn="r" eaLnBrk="1" hangingPunct="1"/>
            <a:fld id="{6A726FDE-ACE4-4C66-98D1-3B7EBDEEC8E8}" type="slidenum">
              <a:rPr lang="es-ES" altLang="es-PE" sz="1200">
                <a:latin typeface="Comic Sans MS" pitchFamily="66" charset="0"/>
              </a:rPr>
              <a:pPr algn="r" eaLnBrk="1" hangingPunct="1"/>
              <a:t>30</a:t>
            </a:fld>
            <a:endParaRPr lang="es-ES" altLang="es-PE" sz="1200">
              <a:latin typeface="Comic Sans MS" pitchFamily="66"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s-ES_tradnl" altLang="es-PE" sz="1000" b="1" smtClean="0"/>
              <a:t>Amedeo Avogadro (1776-1856)</a:t>
            </a:r>
            <a:endParaRPr lang="es-ES_tradnl" altLang="es-PE" sz="1000" smtClean="0"/>
          </a:p>
          <a:p>
            <a:pPr algn="just" eaLnBrk="1" hangingPunct="1">
              <a:lnSpc>
                <a:spcPct val="80000"/>
              </a:lnSpc>
            </a:pPr>
            <a:r>
              <a:rPr lang="es-ES_tradnl" altLang="es-PE" sz="1000" smtClean="0"/>
              <a:t>Químico y físico italiano. Nació el 9 de junio de 1776 en Turín, Italia y murió el 9 de julio de 1856.</a:t>
            </a:r>
          </a:p>
          <a:p>
            <a:pPr algn="just" eaLnBrk="1" hangingPunct="1">
              <a:lnSpc>
                <a:spcPct val="80000"/>
              </a:lnSpc>
            </a:pPr>
            <a:r>
              <a:rPr lang="es-ES_tradnl" altLang="es-PE" sz="1000" smtClean="0"/>
              <a:t>En 1792 se graduó como doctor en derecho canónico, pero no ejerció. En vez de ello, mostró verdadera pasión por la física y la química, y una gran destreza para las matemáticas. </a:t>
            </a:r>
          </a:p>
          <a:p>
            <a:pPr algn="just" eaLnBrk="1" hangingPunct="1">
              <a:lnSpc>
                <a:spcPct val="80000"/>
              </a:lnSpc>
            </a:pPr>
            <a:r>
              <a:rPr lang="es-ES_tradnl" altLang="es-PE" sz="1000" smtClean="0"/>
              <a:t>Recapacitando sobre el descubrimiento de Charles (publicado por Gay -Lussac) de que todos los gases se dilatan en la misma proporción con la temperatura decidió que esto debía implicar que cualquier gas a una temperatura dada debía contener el mismo número de partículas por unidad de volumen. Avogadro tuvo la precaución de especificar que las partículas no tenían por qué ser átomos individuales sino que podían ser combinaciones de átomos (lo que hoy llamamos moléculas).</a:t>
            </a:r>
          </a:p>
          <a:p>
            <a:pPr algn="just" eaLnBrk="1" hangingPunct="1">
              <a:lnSpc>
                <a:spcPct val="80000"/>
              </a:lnSpc>
            </a:pPr>
            <a:r>
              <a:rPr lang="es-ES_tradnl" altLang="es-PE" sz="1000" smtClean="0"/>
              <a:t>Con esta consideración pudo explicar con facilidad la ley de la combinación de volúmenes que había sido anunciada por Gay-Lussac y, basándose en ella, dedujo que el oxígeno era 16 veces más pesado que el hidrógeno y no ocho como defendía Dalton en aquella época.</a:t>
            </a:r>
          </a:p>
          <a:p>
            <a:pPr algn="just" eaLnBrk="1" hangingPunct="1">
              <a:lnSpc>
                <a:spcPct val="80000"/>
              </a:lnSpc>
            </a:pPr>
            <a:r>
              <a:rPr lang="es-ES_tradnl" altLang="es-PE" sz="1000" smtClean="0"/>
              <a:t>Enunció la llamada hipótesis de Avogadro: iguales volúmenes de gases distintos contienen el mismo número de moléculas, si ambos se encuentran a igual temperatura y presión. </a:t>
            </a:r>
          </a:p>
          <a:p>
            <a:pPr algn="just" eaLnBrk="1" hangingPunct="1">
              <a:lnSpc>
                <a:spcPct val="80000"/>
              </a:lnSpc>
            </a:pPr>
            <a:r>
              <a:rPr lang="es-ES_tradnl" altLang="es-PE" sz="1000" smtClean="0"/>
              <a:t>Ese número, equivalente a 6,022· 1023, es constante, según publicó en 1811. Como ha ocurrido muchas veces a lo largo de la historia las propuestas de Avogadro no fueron tomadas en cuenta, es más, Dalton, Berzelius y otros científicos de la época despreciaron la validez de su descubrimiento y la comunidad científica no aceptó de inmediato las conclusiones de Avogadro por tratarse de un descubrimiento basado en gran medida en métodos empíricos y válido solamente para los gases reales sometidos a altas temperaturas pero a baja presión.</a:t>
            </a:r>
          </a:p>
          <a:p>
            <a:pPr algn="just" eaLnBrk="1" hangingPunct="1">
              <a:lnSpc>
                <a:spcPct val="80000"/>
              </a:lnSpc>
            </a:pPr>
            <a:r>
              <a:rPr lang="es-ES_tradnl" altLang="es-PE" sz="1000" smtClean="0"/>
              <a:t>Sin embargo, la ley de Avogadro permite explicar por qué los gases se combinan en proporciones simples.</a:t>
            </a:r>
          </a:p>
          <a:p>
            <a:pPr algn="just" eaLnBrk="1" hangingPunct="1">
              <a:lnSpc>
                <a:spcPct val="80000"/>
              </a:lnSpc>
            </a:pPr>
            <a:r>
              <a:rPr lang="es-ES_tradnl" altLang="es-PE" sz="1000" smtClean="0"/>
              <a:t>Fue su paisano Cannizaro quién, 50 años más tarde, se puso a su favor y la hipótesis de Avogadro empezó a ser aceptada. A partir de entonces empezó a hablarse del número Avogadro.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FFEDA251-15AF-4CA0-98F5-040309803B4B}" type="slidenum">
              <a:rPr lang="es-ES" sz="1200"/>
              <a:pPr algn="r"/>
              <a:t>31</a:t>
            </a:fld>
            <a:endParaRPr lang="es-E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123E72B6-DFFF-465E-8C3F-A6970F4BCD28}" type="slidenum">
              <a:rPr lang="es-ES" sz="1200"/>
              <a:pPr algn="r"/>
              <a:t>32</a:t>
            </a:fld>
            <a:endParaRPr lang="es-E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29497E39-4751-4A5C-BA6B-06F1C5DA90DE}" type="slidenum">
              <a:rPr lang="es-ES" sz="1200"/>
              <a:pPr algn="r"/>
              <a:t>33</a:t>
            </a:fld>
            <a:endParaRPr lang="es-E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9E5CF5E8-06AD-4B36-B8F5-BC0CF5BC14BD}" type="slidenum">
              <a:rPr lang="es-ES" sz="1200"/>
              <a:pPr algn="r"/>
              <a:t>34</a:t>
            </a:fld>
            <a:endParaRPr lang="es-ES" sz="12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7584B6C0-F602-431A-8263-844B7BB09985}" type="slidenum">
              <a:rPr lang="es-ES" sz="1200"/>
              <a:pPr algn="r"/>
              <a:t>42</a:t>
            </a:fld>
            <a:endParaRPr lang="es-ES" sz="12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96B1D996-CA9C-4933-B6FA-D9513A43561F}" type="slidenum">
              <a:rPr lang="es-ES" sz="1200"/>
              <a:pPr algn="r"/>
              <a:t>48</a:t>
            </a:fld>
            <a:endParaRPr lang="es-ES"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eaLnBrk="0" fontAlgn="base" hangingPunct="0">
              <a:spcBef>
                <a:spcPct val="0"/>
              </a:spcBef>
              <a:spcAft>
                <a:spcPct val="0"/>
              </a:spcAft>
              <a:defRPr>
                <a:solidFill>
                  <a:schemeClr val="tx2"/>
                </a:solidFill>
                <a:latin typeface="Arial" pitchFamily="34" charset="0"/>
              </a:defRPr>
            </a:lvl6pPr>
            <a:lvl7pPr marL="2971800" indent="-228600" eaLnBrk="0" fontAlgn="base" hangingPunct="0">
              <a:spcBef>
                <a:spcPct val="0"/>
              </a:spcBef>
              <a:spcAft>
                <a:spcPct val="0"/>
              </a:spcAft>
              <a:defRPr>
                <a:solidFill>
                  <a:schemeClr val="tx2"/>
                </a:solidFill>
                <a:latin typeface="Arial" pitchFamily="34" charset="0"/>
              </a:defRPr>
            </a:lvl7pPr>
            <a:lvl8pPr marL="3429000" indent="-228600" eaLnBrk="0" fontAlgn="base" hangingPunct="0">
              <a:spcBef>
                <a:spcPct val="0"/>
              </a:spcBef>
              <a:spcAft>
                <a:spcPct val="0"/>
              </a:spcAft>
              <a:defRPr>
                <a:solidFill>
                  <a:schemeClr val="tx2"/>
                </a:solidFill>
                <a:latin typeface="Arial" pitchFamily="34" charset="0"/>
              </a:defRPr>
            </a:lvl8pPr>
            <a:lvl9pPr marL="3886200" indent="-228600" eaLnBrk="0" fontAlgn="base" hangingPunct="0">
              <a:spcBef>
                <a:spcPct val="0"/>
              </a:spcBef>
              <a:spcAft>
                <a:spcPct val="0"/>
              </a:spcAft>
              <a:defRPr>
                <a:solidFill>
                  <a:schemeClr val="tx2"/>
                </a:solidFill>
                <a:latin typeface="Arial" pitchFamily="34" charset="0"/>
              </a:defRPr>
            </a:lvl9pPr>
          </a:lstStyle>
          <a:p>
            <a:pPr eaLnBrk="1" hangingPunct="1"/>
            <a:fld id="{F035694F-38CA-4AEC-AE11-86909125B7D0}" type="slidenum">
              <a:rPr lang="es-ES" smtClean="0">
                <a:latin typeface="Comic Sans MS" pitchFamily="66" charset="0"/>
              </a:rPr>
              <a:pPr eaLnBrk="1" hangingPunct="1"/>
              <a:t>3</a:t>
            </a:fld>
            <a:endParaRPr lang="es-ES" smtClean="0">
              <a:latin typeface="Comic Sans MS" pitchFamily="66"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15746F03-9485-41FB-8424-E57F8BFDF9AD}" type="slidenum">
              <a:rPr lang="es-ES" sz="1200"/>
              <a:pPr algn="r"/>
              <a:t>49</a:t>
            </a:fld>
            <a:endParaRPr lang="es-ES" sz="12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eaLnBrk="0" fontAlgn="base" hangingPunct="0">
              <a:spcBef>
                <a:spcPct val="0"/>
              </a:spcBef>
              <a:spcAft>
                <a:spcPct val="0"/>
              </a:spcAft>
              <a:defRPr>
                <a:solidFill>
                  <a:schemeClr val="tx2"/>
                </a:solidFill>
                <a:latin typeface="Arial" pitchFamily="34" charset="0"/>
              </a:defRPr>
            </a:lvl6pPr>
            <a:lvl7pPr marL="2971800" indent="-228600" eaLnBrk="0" fontAlgn="base" hangingPunct="0">
              <a:spcBef>
                <a:spcPct val="0"/>
              </a:spcBef>
              <a:spcAft>
                <a:spcPct val="0"/>
              </a:spcAft>
              <a:defRPr>
                <a:solidFill>
                  <a:schemeClr val="tx2"/>
                </a:solidFill>
                <a:latin typeface="Arial" pitchFamily="34" charset="0"/>
              </a:defRPr>
            </a:lvl7pPr>
            <a:lvl8pPr marL="3429000" indent="-228600" eaLnBrk="0" fontAlgn="base" hangingPunct="0">
              <a:spcBef>
                <a:spcPct val="0"/>
              </a:spcBef>
              <a:spcAft>
                <a:spcPct val="0"/>
              </a:spcAft>
              <a:defRPr>
                <a:solidFill>
                  <a:schemeClr val="tx2"/>
                </a:solidFill>
                <a:latin typeface="Arial" pitchFamily="34" charset="0"/>
              </a:defRPr>
            </a:lvl8pPr>
            <a:lvl9pPr marL="3886200" indent="-228600" eaLnBrk="0" fontAlgn="base" hangingPunct="0">
              <a:spcBef>
                <a:spcPct val="0"/>
              </a:spcBef>
              <a:spcAft>
                <a:spcPct val="0"/>
              </a:spcAft>
              <a:defRPr>
                <a:solidFill>
                  <a:schemeClr val="tx2"/>
                </a:solidFill>
                <a:latin typeface="Arial" pitchFamily="34" charset="0"/>
              </a:defRPr>
            </a:lvl9pPr>
          </a:lstStyle>
          <a:p>
            <a:pPr eaLnBrk="1" hangingPunct="1"/>
            <a:fld id="{4D0C7E30-7BB7-4EBB-A4AD-F271A574B8E3}" type="slidenum">
              <a:rPr lang="es-ES" smtClean="0">
                <a:latin typeface="Comic Sans MS" pitchFamily="66" charset="0"/>
              </a:rPr>
              <a:pPr eaLnBrk="1" hangingPunct="1"/>
              <a:t>6</a:t>
            </a:fld>
            <a:endParaRPr lang="es-ES" smtClean="0">
              <a:latin typeface="Comic Sans MS" pitchFamily="66"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_tradnl"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7A58D588-F482-4D42-B4E1-5C200B90F4A5}" type="slidenum">
              <a:rPr lang="es-ES" sz="1200"/>
              <a:pPr algn="r"/>
              <a:t>9</a:t>
            </a:fld>
            <a:endParaRPr lang="es-ES"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BD7B6297-F0EB-4B2B-B2EA-CCA2B0E6E702}" type="slidenum">
              <a:rPr lang="es-ES" sz="1200"/>
              <a:pPr algn="r"/>
              <a:t>13</a:t>
            </a:fld>
            <a:endParaRPr lang="es-ES" sz="12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EED631A1-7D86-4713-8146-DE632E43037C}" type="slidenum">
              <a:rPr lang="es-ES" sz="1200"/>
              <a:pPr algn="r"/>
              <a:t>14</a:t>
            </a:fld>
            <a:endParaRPr lang="es-ES"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7A1612-4163-4934-9182-7E0A75672585}" type="slidenum">
              <a:rPr lang="es-ES_tradnl"/>
              <a:pPr/>
              <a:t>21</a:t>
            </a:fld>
            <a:endParaRPr lang="es-ES_tradnl"/>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p:txBody>
          <a:bodyPr/>
          <a:lstStyle/>
          <a:p>
            <a:pPr>
              <a:spcBef>
                <a:spcPct val="50000"/>
              </a:spcBef>
            </a:pPr>
            <a:r>
              <a:rPr kumimoji="0" lang="es-ES_tradnl" sz="1600" b="1">
                <a:solidFill>
                  <a:srgbClr val="000000"/>
                </a:solidFill>
                <a:latin typeface="Arial" charset="0"/>
              </a:rPr>
              <a:t>Insertar tablas y gráficos de Algaida 148</a:t>
            </a:r>
            <a:endParaRPr kumimoji="0" lang="es-ES_tradnl" sz="1600">
              <a:solidFill>
                <a:srgbClr val="000000"/>
              </a:solidFill>
              <a:latin typeface="Arial" charset="0"/>
            </a:endParaRPr>
          </a:p>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a:fld id="{98976025-5300-4466-9CA7-8ACBA570B226}" type="slidenum">
              <a:rPr lang="es-ES" sz="1200"/>
              <a:pPr algn="r"/>
              <a:t>22</a:t>
            </a:fld>
            <a:endParaRPr lang="es-ES" sz="12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fld id="{F1670365-6F38-4C0A-AE71-CF2371144B3D}" type="slidenum">
              <a:rPr lang="es-ES" altLang="es-PE" smtClean="0">
                <a:latin typeface="Comic Sans MS" pitchFamily="66" charset="0"/>
              </a:rPr>
              <a:pPr eaLnBrk="1" hangingPunct="1"/>
              <a:t>23</a:t>
            </a:fld>
            <a:endParaRPr lang="es-ES" altLang="es-PE" smtClean="0">
              <a:latin typeface="Comic Sans MS" pitchFamily="66"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_tradnl" altLang="es-PE"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411E167E-4BC1-4530-9F09-DC4D93B75444}" type="datetimeFigureOut">
              <a:rPr lang="es-PE" smtClean="0"/>
              <a:pPr/>
              <a:t>13/11/2016</a:t>
            </a:fld>
            <a:endParaRPr lang="es-PE"/>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s-PE"/>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75304CF7-BB37-4689-BB4B-11BF20EFBD9D}" type="slidenum">
              <a:rPr lang="es-PE" smtClean="0"/>
              <a:pPr/>
              <a:t>‹Nº›</a:t>
            </a:fld>
            <a:endParaRPr lang="es-PE"/>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5304CF7-BB37-4689-BB4B-11BF20EFBD9D}"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5304CF7-BB37-4689-BB4B-11BF20EFBD9D}" type="slidenum">
              <a:rPr lang="es-PE" smtClean="0"/>
              <a:pPr/>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5304CF7-BB37-4689-BB4B-11BF20EFBD9D}"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5304CF7-BB37-4689-BB4B-11BF20EFBD9D}"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5" name="Date Placeholder 4"/>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5304CF7-BB37-4689-BB4B-11BF20EFBD9D}" type="slidenum">
              <a:rPr lang="es-PE" smtClean="0"/>
              <a:pPr/>
              <a:t>‹Nº›</a:t>
            </a:fld>
            <a:endParaRPr lang="es-PE"/>
          </a:p>
        </p:txBody>
      </p:sp>
      <p:sp>
        <p:nvSpPr>
          <p:cNvPr id="9" name="Content Placeholder 8"/>
          <p:cNvSpPr>
            <a:spLocks noGrp="1"/>
          </p:cNvSpPr>
          <p:nvPr>
            <p:ph sz="quarter" idx="13"/>
          </p:nvPr>
        </p:nvSpPr>
        <p:spPr>
          <a:xfrm>
            <a:off x="1042416" y="2313432"/>
            <a:ext cx="3419856" cy="349300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75304CF7-BB37-4689-BB4B-11BF20EFBD9D}"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75304CF7-BB37-4689-BB4B-11BF20EFBD9D}"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75304CF7-BB37-4689-BB4B-11BF20EFBD9D}"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7" name="Slide Number Placeholder 6"/>
          <p:cNvSpPr>
            <a:spLocks noGrp="1"/>
          </p:cNvSpPr>
          <p:nvPr>
            <p:ph type="sldNum" sz="quarter" idx="12"/>
          </p:nvPr>
        </p:nvSpPr>
        <p:spPr/>
        <p:txBody>
          <a:bodyPr/>
          <a:lstStyle/>
          <a:p>
            <a:fld id="{75304CF7-BB37-4689-BB4B-11BF20EFBD9D}" type="slidenum">
              <a:rPr lang="es-PE" smtClean="0"/>
              <a:pPr/>
              <a:t>‹Nº›</a:t>
            </a:fld>
            <a:endParaRPr lang="es-PE"/>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s-PE"/>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s-ES" smtClean="0"/>
              <a:t>Haga clic para modificar el estilo de título del patrón</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11E167E-4BC1-4530-9F09-DC4D93B75444}" type="datetimeFigureOut">
              <a:rPr lang="es-PE" smtClean="0"/>
              <a:pPr/>
              <a:t>13/11/2016</a:t>
            </a:fld>
            <a:endParaRPr lang="es-PE"/>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s-PE"/>
          </a:p>
        </p:txBody>
      </p:sp>
      <p:sp>
        <p:nvSpPr>
          <p:cNvPr id="7" name="Slide Number Placeholder 6"/>
          <p:cNvSpPr>
            <a:spLocks noGrp="1"/>
          </p:cNvSpPr>
          <p:nvPr>
            <p:ph type="sldNum" sz="quarter" idx="12"/>
          </p:nvPr>
        </p:nvSpPr>
        <p:spPr/>
        <p:txBody>
          <a:bodyPr/>
          <a:lstStyle/>
          <a:p>
            <a:fld id="{75304CF7-BB37-4689-BB4B-11BF20EFBD9D}"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411E167E-4BC1-4530-9F09-DC4D93B75444}" type="datetimeFigureOut">
              <a:rPr lang="es-PE" smtClean="0"/>
              <a:pPr/>
              <a:t>13/11/2016</a:t>
            </a:fld>
            <a:endParaRPr lang="es-PE"/>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s-PE"/>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75304CF7-BB37-4689-BB4B-11BF20EFBD9D}"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2.emf"/><Relationship Id="rId5" Type="http://schemas.openxmlformats.org/officeDocument/2006/relationships/oleObject" Target="file:///G:\Recupe\gases.xls!Hoja2!%5bgases.xls%5dHoja2%20Gr&#225;fico%202" TargetMode="Externa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6.png"/><Relationship Id="rId5" Type="http://schemas.openxmlformats.org/officeDocument/2006/relationships/oleObject" Target="../embeddings/oleObject2.bin"/><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gif"/><Relationship Id="rId5" Type="http://schemas.openxmlformats.org/officeDocument/2006/relationships/hyperlink" Target="videos_leyesgases/f15hp.swf" TargetMode="Externa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hyperlink" Target="http://upload.wikimedia.org/wikipedia/commons/f/f5/Sintesis_HCl.jp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es.wikipedia.org/wiki/Constante_universal_de_los_gases_ideales" TargetMode="External"/><Relationship Id="rId3" Type="http://schemas.openxmlformats.org/officeDocument/2006/relationships/hyperlink" Target="http://es.wikipedia.org/wiki/Mol" TargetMode="External"/><Relationship Id="rId7" Type="http://schemas.openxmlformats.org/officeDocument/2006/relationships/hyperlink" Target="http://es.wikipedia.org/wiki/Gas" TargetMode="External"/><Relationship Id="rId2" Type="http://schemas.openxmlformats.org/officeDocument/2006/relationships/hyperlink" Target="http://es.wikipedia.org/wiki/Ecuaci%C3%B3n" TargetMode="External"/><Relationship Id="rId1" Type="http://schemas.openxmlformats.org/officeDocument/2006/relationships/slideLayout" Target="../slideLayouts/slideLayout2.xml"/><Relationship Id="rId6" Type="http://schemas.openxmlformats.org/officeDocument/2006/relationships/hyperlink" Target="http://es.wikipedia.org/wiki/Volumen" TargetMode="External"/><Relationship Id="rId5" Type="http://schemas.openxmlformats.org/officeDocument/2006/relationships/hyperlink" Target="http://es.wikipedia.org/wiki/Presi%C3%B3n" TargetMode="External"/><Relationship Id="rId4" Type="http://schemas.openxmlformats.org/officeDocument/2006/relationships/image" Target="../media/image42.png"/><Relationship Id="rId9" Type="http://schemas.openxmlformats.org/officeDocument/2006/relationships/hyperlink" Target="http://es.wikipedia.org/wiki/Temperatura_absolut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s.wikipedia.org/wiki/Unidades_de_volumen" TargetMode="External"/><Relationship Id="rId2" Type="http://schemas.openxmlformats.org/officeDocument/2006/relationships/hyperlink" Target="http://es.wikipedia.org/wiki/Presi%C3%B3n"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es.wikipedia.org/wiki/Temperatura"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es.wikipedia.org/wiki/Masa_molar"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oleObject" Target="../embeddings/Documento_de_Microsoft_Word_97-20031.doc"/></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chemed.chem.purdue.edu/genchem/history/graham.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8.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pPr algn="ctr"/>
            <a:r>
              <a:rPr lang="es-PE" b="1" smtClean="0"/>
              <a:t>Gases</a:t>
            </a:r>
            <a:r>
              <a:rPr lang="es-PE" smtClean="0"/>
              <a:t/>
            </a:r>
            <a:br>
              <a:rPr lang="es-PE" smtClean="0"/>
            </a:br>
            <a:endParaRPr lang="es-PE"/>
          </a:p>
        </p:txBody>
      </p:sp>
      <p:sp>
        <p:nvSpPr>
          <p:cNvPr id="2050" name="AutoShape 2" descr="http://i2.cdn.turner.com/money/2012/06/21/news/economy/greenhouse-gases-cut/double-smokestacks.ju.top.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pic>
        <p:nvPicPr>
          <p:cNvPr id="2051" name="Picture 3"/>
          <p:cNvPicPr>
            <a:picLocks noChangeAspect="1" noChangeArrowheads="1"/>
          </p:cNvPicPr>
          <p:nvPr/>
        </p:nvPicPr>
        <p:blipFill>
          <a:blip r:embed="rId3" cstate="print"/>
          <a:srcRect/>
          <a:stretch>
            <a:fillRect/>
          </a:stretch>
        </p:blipFill>
        <p:spPr bwMode="auto">
          <a:xfrm>
            <a:off x="285721" y="0"/>
            <a:ext cx="4214842" cy="292417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b="8272"/>
          <a:stretch>
            <a:fillRect/>
          </a:stretch>
        </p:blipFill>
        <p:spPr bwMode="auto">
          <a:xfrm>
            <a:off x="285720" y="2857496"/>
            <a:ext cx="4179164" cy="2786082"/>
          </a:xfrm>
          <a:prstGeom prst="rect">
            <a:avLst/>
          </a:prstGeom>
          <a:noFill/>
          <a:ln w="9525">
            <a:noFill/>
            <a:miter lim="800000"/>
            <a:headEnd/>
            <a:tailEnd/>
          </a:ln>
          <a:effectLst/>
        </p:spPr>
      </p:pic>
    </p:spTree>
    <p:extLst>
      <p:ext uri="{BB962C8B-B14F-4D97-AF65-F5344CB8AC3E}">
        <p14:creationId xmlns:p14="http://schemas.microsoft.com/office/powerpoint/2010/main" val="4206882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692696"/>
            <a:ext cx="7992888" cy="598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557" y="5809919"/>
            <a:ext cx="3646379"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7852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03"/>
          <a:stretch/>
        </p:blipFill>
        <p:spPr bwMode="auto">
          <a:xfrm>
            <a:off x="683568" y="415546"/>
            <a:ext cx="7848871"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5904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797511"/>
            <a:ext cx="7992888" cy="923330"/>
          </a:xfrm>
          <a:prstGeom prst="rect">
            <a:avLst/>
          </a:prstGeom>
        </p:spPr>
        <p:txBody>
          <a:bodyPr wrap="square">
            <a:spAutoFit/>
          </a:bodyPr>
          <a:lstStyle/>
          <a:p>
            <a:r>
              <a:rPr lang="es-PE" b="1"/>
              <a:t>CONVERSIÓN ENTRE DIFERENTES UNIDADES DE PRESIÓN</a:t>
            </a:r>
          </a:p>
          <a:p>
            <a:r>
              <a:rPr lang="es-PE"/>
              <a:t>La presión atmosférica en la cima del monte Everest (8,852 m) es de 265 mm Hg. </a:t>
            </a:r>
            <a:r>
              <a:rPr lang="es-PE" smtClean="0"/>
              <a:t>Convierta este </a:t>
            </a:r>
            <a:r>
              <a:rPr lang="es-PE"/>
              <a:t>valor a pascales y a atmósferas.</a:t>
            </a:r>
          </a:p>
        </p:txBody>
      </p:sp>
      <p:sp>
        <p:nvSpPr>
          <p:cNvPr id="3" name="2 Rectángulo"/>
          <p:cNvSpPr/>
          <p:nvPr/>
        </p:nvSpPr>
        <p:spPr>
          <a:xfrm>
            <a:off x="467544" y="1844824"/>
            <a:ext cx="7992888" cy="1200329"/>
          </a:xfrm>
          <a:prstGeom prst="rect">
            <a:avLst/>
          </a:prstGeom>
        </p:spPr>
        <p:txBody>
          <a:bodyPr wrap="square">
            <a:spAutoFit/>
          </a:bodyPr>
          <a:lstStyle/>
          <a:p>
            <a:r>
              <a:rPr lang="es-PE" b="1"/>
              <a:t>ESTRATEGIA</a:t>
            </a:r>
          </a:p>
          <a:p>
            <a:r>
              <a:rPr lang="es-PE"/>
              <a:t>Utilice los factores de conversión de 1 atm/760 mm Hg y 101,325 Pa/760 mm Hg para efectuar</a:t>
            </a:r>
          </a:p>
          <a:p>
            <a:r>
              <a:rPr lang="es-PE"/>
              <a:t>los cálculos necesarios.</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3588202"/>
            <a:ext cx="6709270" cy="171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8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AD1E9ED4-8A13-4A03-90F1-85D555796F68}" type="slidenum">
              <a:rPr lang="es-ES" sz="1200">
                <a:latin typeface="Arial Black" pitchFamily="34" charset="0"/>
              </a:rPr>
              <a:pPr algn="r" eaLnBrk="1" hangingPunct="1"/>
              <a:t>13</a:t>
            </a:fld>
            <a:endParaRPr lang="es-ES" sz="1200">
              <a:latin typeface="Arial Black" pitchFamily="34" charset="0"/>
            </a:endParaRPr>
          </a:p>
        </p:txBody>
      </p:sp>
      <p:sp>
        <p:nvSpPr>
          <p:cNvPr id="13315" name="Rectangle 2"/>
          <p:cNvSpPr>
            <a:spLocks noChangeArrowheads="1"/>
          </p:cNvSpPr>
          <p:nvPr/>
        </p:nvSpPr>
        <p:spPr bwMode="auto">
          <a:xfrm>
            <a:off x="457200" y="593725"/>
            <a:ext cx="807720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600"/>
              <a:t>Medida presión de gases</a:t>
            </a:r>
          </a:p>
        </p:txBody>
      </p:sp>
      <p:sp>
        <p:nvSpPr>
          <p:cNvPr id="13316" name="Text Box 3"/>
          <p:cNvSpPr txBox="1">
            <a:spLocks noChangeArrowheads="1"/>
          </p:cNvSpPr>
          <p:nvPr/>
        </p:nvSpPr>
        <p:spPr bwMode="auto">
          <a:xfrm>
            <a:off x="1524000" y="13716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a:spcBef>
                <a:spcPct val="50000"/>
              </a:spcBef>
            </a:pPr>
            <a:r>
              <a:rPr lang="en-US" sz="2400" b="1"/>
              <a:t>Manómetro de extremo abierto</a:t>
            </a:r>
            <a:endParaRPr lang="en-US" sz="2400"/>
          </a:p>
        </p:txBody>
      </p:sp>
      <p:sp>
        <p:nvSpPr>
          <p:cNvPr id="13317" name="Text Box 11"/>
          <p:cNvSpPr txBox="1">
            <a:spLocks noChangeArrowheads="1"/>
          </p:cNvSpPr>
          <p:nvPr/>
        </p:nvSpPr>
        <p:spPr bwMode="auto">
          <a:xfrm>
            <a:off x="5486400" y="27432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endParaRPr lang="es-AR" sz="2400">
              <a:latin typeface="Times New Roman" pitchFamily="18" charset="0"/>
            </a:endParaRPr>
          </a:p>
        </p:txBody>
      </p:sp>
      <p:pic>
        <p:nvPicPr>
          <p:cNvPr id="13318" name="Picture 15" descr="C:\Documents and Settings\Usuario\Escritorio\gases\manometro 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133600"/>
            <a:ext cx="5868988" cy="3657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543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53503D15-79C9-4E24-9A39-C2E60B2EEF3D}" type="slidenum">
              <a:rPr lang="es-ES" sz="1200">
                <a:latin typeface="Arial Black" pitchFamily="34" charset="0"/>
              </a:rPr>
              <a:pPr algn="r" eaLnBrk="1" hangingPunct="1"/>
              <a:t>14</a:t>
            </a:fld>
            <a:endParaRPr lang="es-ES" sz="1200">
              <a:latin typeface="Arial Black" pitchFamily="34" charset="0"/>
            </a:endParaRPr>
          </a:p>
        </p:txBody>
      </p:sp>
      <p:sp>
        <p:nvSpPr>
          <p:cNvPr id="14339" name="Rectangle 2"/>
          <p:cNvSpPr>
            <a:spLocks noChangeArrowheads="1"/>
          </p:cNvSpPr>
          <p:nvPr/>
        </p:nvSpPr>
        <p:spPr bwMode="auto">
          <a:xfrm>
            <a:off x="457200" y="593725"/>
            <a:ext cx="8077200" cy="6413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600"/>
              <a:t>Medida presión de gases</a:t>
            </a:r>
          </a:p>
        </p:txBody>
      </p:sp>
      <p:sp>
        <p:nvSpPr>
          <p:cNvPr id="14340" name="Text Box 5"/>
          <p:cNvSpPr txBox="1">
            <a:spLocks noChangeArrowheads="1"/>
          </p:cNvSpPr>
          <p:nvPr/>
        </p:nvSpPr>
        <p:spPr bwMode="auto">
          <a:xfrm>
            <a:off x="5486400" y="27432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endParaRPr lang="es-AR" sz="2400">
              <a:latin typeface="Times New Roman" pitchFamily="18" charset="0"/>
            </a:endParaRPr>
          </a:p>
        </p:txBody>
      </p:sp>
      <p:pic>
        <p:nvPicPr>
          <p:cNvPr id="14341" name="Picture 7" descr="C:\Documents and Settings\Usuario\Escritorio\gases\manometro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209800"/>
            <a:ext cx="5478463" cy="3657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4342" name="Text Box 3"/>
          <p:cNvSpPr txBox="1">
            <a:spLocks noChangeArrowheads="1"/>
          </p:cNvSpPr>
          <p:nvPr/>
        </p:nvSpPr>
        <p:spPr bwMode="auto">
          <a:xfrm>
            <a:off x="1524000" y="13716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a:spcBef>
                <a:spcPct val="50000"/>
              </a:spcBef>
            </a:pPr>
            <a:r>
              <a:rPr lang="en-US" sz="2400" b="1"/>
              <a:t>Manómetro de extremo abierto</a:t>
            </a:r>
            <a:endParaRPr lang="en-US" sz="2400"/>
          </a:p>
        </p:txBody>
      </p:sp>
    </p:spTree>
    <p:extLst>
      <p:ext uri="{BB962C8B-B14F-4D97-AF65-F5344CB8AC3E}">
        <p14:creationId xmlns:p14="http://schemas.microsoft.com/office/powerpoint/2010/main" val="2167538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540406" y="764704"/>
            <a:ext cx="7992031" cy="2893100"/>
          </a:xfrm>
          <a:prstGeom prst="rect">
            <a:avLst/>
          </a:prstGeom>
        </p:spPr>
        <p:txBody>
          <a:bodyPr wrap="square">
            <a:spAutoFit/>
          </a:bodyPr>
          <a:lstStyle/>
          <a:p>
            <a:pPr algn="just"/>
            <a:r>
              <a:rPr lang="es-PE" b="1" dirty="0">
                <a:solidFill>
                  <a:srgbClr val="FF0000"/>
                </a:solidFill>
              </a:rPr>
              <a:t>Volumen (</a:t>
            </a:r>
            <a:r>
              <a:rPr lang="es-PE" b="1" i="1" dirty="0">
                <a:solidFill>
                  <a:srgbClr val="FF0000"/>
                </a:solidFill>
              </a:rPr>
              <a:t>V</a:t>
            </a:r>
            <a:r>
              <a:rPr lang="es-PE" b="1" dirty="0">
                <a:solidFill>
                  <a:srgbClr val="FF0000"/>
                </a:solidFill>
              </a:rPr>
              <a:t>)</a:t>
            </a:r>
          </a:p>
          <a:p>
            <a:pPr algn="just"/>
            <a:r>
              <a:rPr lang="es-PE" dirty="0"/>
              <a:t>El volumen del gas es igual al tamaño del contenedor en el que se coloca. </a:t>
            </a:r>
            <a:r>
              <a:rPr lang="es-PE" dirty="0" smtClean="0"/>
              <a:t>Cuando inflas </a:t>
            </a:r>
            <a:r>
              <a:rPr lang="es-PE" dirty="0"/>
              <a:t>una llanta o un balón de basquetbol, agregas más partículas de gas, lo </a:t>
            </a:r>
            <a:r>
              <a:rPr lang="es-PE" dirty="0" smtClean="0"/>
              <a:t>que aumenta </a:t>
            </a:r>
            <a:r>
              <a:rPr lang="es-PE" dirty="0"/>
              <a:t>el número de partículas que golpean las paredes de la llanta o el balón, </a:t>
            </a:r>
            <a:r>
              <a:rPr lang="es-PE" dirty="0" smtClean="0"/>
              <a:t>y su </a:t>
            </a:r>
            <a:r>
              <a:rPr lang="es-PE" dirty="0"/>
              <a:t>volumen aumenta. En ocasiones, en una mañana fría, una llanta parece ponchada.</a:t>
            </a:r>
          </a:p>
          <a:p>
            <a:pPr algn="just"/>
            <a:r>
              <a:rPr lang="es-PE" dirty="0"/>
              <a:t>El volumen de la llanta disminuyó porque una temperatura menor </a:t>
            </a:r>
            <a:r>
              <a:rPr lang="es-PE" dirty="0" smtClean="0"/>
              <a:t>reduce la </a:t>
            </a:r>
            <a:r>
              <a:rPr lang="es-PE" sz="2000" dirty="0"/>
              <a:t>velocidad</a:t>
            </a:r>
            <a:r>
              <a:rPr lang="es-PE" dirty="0"/>
              <a:t> de las moléculas, lo que reduce la fuerza de sus impactos sobre </a:t>
            </a:r>
            <a:r>
              <a:rPr lang="es-PE" dirty="0" smtClean="0"/>
              <a:t>las paredes </a:t>
            </a:r>
            <a:r>
              <a:rPr lang="es-PE" dirty="0"/>
              <a:t>de la llanta. Las unidades más comunes para medición de volumen </a:t>
            </a:r>
            <a:r>
              <a:rPr lang="es-PE" dirty="0" smtClean="0"/>
              <a:t>son litros </a:t>
            </a:r>
            <a:r>
              <a:rPr lang="es-PE" dirty="0"/>
              <a:t>(L) y mililitros (</a:t>
            </a:r>
            <a:r>
              <a:rPr lang="es-PE" dirty="0" err="1"/>
              <a:t>mL</a:t>
            </a:r>
            <a:r>
              <a:rPr lang="es-PE" dirty="0"/>
              <a:t>).</a:t>
            </a:r>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406" y="4941168"/>
            <a:ext cx="8172450" cy="722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477859" y="4376587"/>
            <a:ext cx="1295547" cy="369332"/>
          </a:xfrm>
          <a:prstGeom prst="rect">
            <a:avLst/>
          </a:prstGeom>
        </p:spPr>
        <p:txBody>
          <a:bodyPr wrap="none">
            <a:spAutoFit/>
          </a:bodyPr>
          <a:lstStyle/>
          <a:p>
            <a:r>
              <a:rPr lang="es-PE" b="1" dirty="0" smtClean="0">
                <a:solidFill>
                  <a:srgbClr val="FF0000"/>
                </a:solidFill>
              </a:rPr>
              <a:t>Unidades:</a:t>
            </a:r>
            <a:endParaRPr lang="es-PE" b="1" dirty="0">
              <a:solidFill>
                <a:srgbClr val="FF0000"/>
              </a:solidFill>
            </a:endParaRPr>
          </a:p>
        </p:txBody>
      </p:sp>
    </p:spTree>
    <p:extLst>
      <p:ext uri="{BB962C8B-B14F-4D97-AF65-F5344CB8AC3E}">
        <p14:creationId xmlns:p14="http://schemas.microsoft.com/office/powerpoint/2010/main" val="34281627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49288" y="404664"/>
            <a:ext cx="8227168" cy="3970318"/>
          </a:xfrm>
          <a:prstGeom prst="rect">
            <a:avLst/>
          </a:prstGeom>
        </p:spPr>
        <p:txBody>
          <a:bodyPr wrap="square">
            <a:spAutoFit/>
          </a:bodyPr>
          <a:lstStyle/>
          <a:p>
            <a:r>
              <a:rPr lang="es-PE" b="1" dirty="0">
                <a:solidFill>
                  <a:srgbClr val="FF0000"/>
                </a:solidFill>
              </a:rPr>
              <a:t>Temperatura (</a:t>
            </a:r>
            <a:r>
              <a:rPr lang="es-PE" b="1" i="1" dirty="0">
                <a:solidFill>
                  <a:srgbClr val="FF0000"/>
                </a:solidFill>
              </a:rPr>
              <a:t>T</a:t>
            </a:r>
            <a:r>
              <a:rPr lang="es-PE" b="1" dirty="0">
                <a:solidFill>
                  <a:srgbClr val="FF0000"/>
                </a:solidFill>
              </a:rPr>
              <a:t>)</a:t>
            </a:r>
          </a:p>
          <a:p>
            <a:pPr algn="just"/>
            <a:r>
              <a:rPr lang="es-PE" dirty="0"/>
              <a:t>La temperatura de un gas se relaciona con la </a:t>
            </a:r>
            <a:r>
              <a:rPr lang="es-PE" b="1" dirty="0">
                <a:solidFill>
                  <a:schemeClr val="accent3">
                    <a:lumMod val="75000"/>
                  </a:schemeClr>
                </a:solidFill>
              </a:rPr>
              <a:t>energía cinética </a:t>
            </a:r>
            <a:r>
              <a:rPr lang="es-PE" dirty="0"/>
              <a:t>de sus partículas.</a:t>
            </a:r>
          </a:p>
          <a:p>
            <a:pPr algn="just"/>
            <a:r>
              <a:rPr lang="es-PE" dirty="0"/>
              <a:t>Por ejemplo, si tenemos un gas a 200 K en un contenedor rígido y lo </a:t>
            </a:r>
            <a:r>
              <a:rPr lang="es-PE" dirty="0" smtClean="0"/>
              <a:t>calentamos a </a:t>
            </a:r>
            <a:r>
              <a:rPr lang="es-PE" dirty="0"/>
              <a:t>una temperatura de 400 K, las partículas de gas tendrán el doble de </a:t>
            </a:r>
            <a:r>
              <a:rPr lang="es-PE" dirty="0" smtClean="0"/>
              <a:t>energía cinética </a:t>
            </a:r>
            <a:r>
              <a:rPr lang="es-PE" dirty="0"/>
              <a:t>de la que tenían a 200 K. Esto también significa que el gas a 400 K </a:t>
            </a:r>
            <a:r>
              <a:rPr lang="es-PE" dirty="0" smtClean="0"/>
              <a:t>ejerce el </a:t>
            </a:r>
            <a:r>
              <a:rPr lang="es-PE" dirty="0"/>
              <a:t>doble de presión del gas a 200 K. Aunque midas la temperatura del gas </a:t>
            </a:r>
            <a:r>
              <a:rPr lang="es-PE" dirty="0" smtClean="0"/>
              <a:t>usando un </a:t>
            </a:r>
            <a:r>
              <a:rPr lang="es-PE" dirty="0"/>
              <a:t>termómetro Celsius, todas las comparaciones del comportamiento del gas </a:t>
            </a:r>
            <a:r>
              <a:rPr lang="es-PE" dirty="0" smtClean="0"/>
              <a:t>y todos </a:t>
            </a:r>
            <a:r>
              <a:rPr lang="es-PE" dirty="0"/>
              <a:t>los cálculos relacionados con la temperatura deben usar la temperatura Kelvin.</a:t>
            </a:r>
          </a:p>
          <a:p>
            <a:pPr algn="just"/>
            <a:r>
              <a:rPr lang="es-PE" dirty="0"/>
              <a:t>Nadie ha logrado crear las condiciones para el cero absoluto (K), pero </a:t>
            </a:r>
            <a:r>
              <a:rPr lang="es-PE" dirty="0" smtClean="0"/>
              <a:t>predecimos que </a:t>
            </a:r>
            <a:r>
              <a:rPr lang="es-PE" dirty="0"/>
              <a:t>las partículas tendrán energía cinética cero y el gas ejercerá </a:t>
            </a:r>
            <a:r>
              <a:rPr lang="es-PE" dirty="0" smtClean="0"/>
              <a:t>presión cero </a:t>
            </a:r>
            <a:r>
              <a:rPr lang="es-PE" dirty="0"/>
              <a:t>a esta temperatura.</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4600636"/>
            <a:ext cx="454884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4005064"/>
            <a:ext cx="2016224" cy="2574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9303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idx="4294967295"/>
          </p:nvPr>
        </p:nvSpPr>
        <p:spPr>
          <a:xfrm>
            <a:off x="496665" y="476672"/>
            <a:ext cx="7024744" cy="638944"/>
          </a:xfrm>
          <a:solidFill>
            <a:schemeClr val="bg1"/>
          </a:solidFill>
        </p:spPr>
        <p:txBody>
          <a:bodyPr>
            <a:normAutofit fontScale="90000"/>
          </a:bodyPr>
          <a:lstStyle/>
          <a:p>
            <a:pPr algn="ctr" eaLnBrk="1" hangingPunct="1"/>
            <a:r>
              <a:rPr lang="es-ES" dirty="0" smtClean="0">
                <a:solidFill>
                  <a:srgbClr val="FF0000"/>
                </a:solidFill>
              </a:rPr>
              <a:t>ESCALA CELSIUS </a:t>
            </a:r>
            <a:r>
              <a:rPr lang="es-ES" dirty="0" smtClean="0"/>
              <a:t>(</a:t>
            </a:r>
            <a:r>
              <a:rPr lang="es-ES" dirty="0" err="1" smtClean="0"/>
              <a:t>ºC</a:t>
            </a:r>
            <a:r>
              <a:rPr lang="es-ES" dirty="0" smtClean="0"/>
              <a:t>)</a:t>
            </a:r>
          </a:p>
        </p:txBody>
      </p:sp>
      <p:sp>
        <p:nvSpPr>
          <p:cNvPr id="7172" name="Rectangle 11"/>
          <p:cNvSpPr>
            <a:spLocks noGrp="1" noChangeArrowheads="1"/>
          </p:cNvSpPr>
          <p:nvPr>
            <p:ph type="body" sz="half" idx="4294967295"/>
          </p:nvPr>
        </p:nvSpPr>
        <p:spPr>
          <a:xfrm>
            <a:off x="423132" y="1484784"/>
            <a:ext cx="6130925" cy="3886200"/>
          </a:xfrm>
        </p:spPr>
        <p:txBody>
          <a:bodyPr>
            <a:normAutofit/>
          </a:bodyPr>
          <a:lstStyle/>
          <a:p>
            <a:pPr eaLnBrk="1" hangingPunct="1"/>
            <a:r>
              <a:rPr lang="es-ES" smtClean="0"/>
              <a:t>Punto inferior: 0 ºC (fusión del agua)</a:t>
            </a:r>
          </a:p>
          <a:p>
            <a:pPr eaLnBrk="1" hangingPunct="1"/>
            <a:r>
              <a:rPr lang="es-ES" smtClean="0"/>
              <a:t>Punto superior: 100 ºC (ebullición del agua)</a:t>
            </a:r>
          </a:p>
        </p:txBody>
      </p:sp>
      <p:grpSp>
        <p:nvGrpSpPr>
          <p:cNvPr id="7173" name="Group 18"/>
          <p:cNvGrpSpPr>
            <a:grpSpLocks/>
          </p:cNvGrpSpPr>
          <p:nvPr/>
        </p:nvGrpSpPr>
        <p:grpSpPr bwMode="auto">
          <a:xfrm>
            <a:off x="6804025" y="1989138"/>
            <a:ext cx="1871663" cy="3895725"/>
            <a:chOff x="3107" y="1207"/>
            <a:chExt cx="1179" cy="2454"/>
          </a:xfrm>
        </p:grpSpPr>
        <p:sp>
          <p:nvSpPr>
            <p:cNvPr id="7174" name="Text Box 15"/>
            <p:cNvSpPr txBox="1">
              <a:spLocks noChangeArrowheads="1"/>
            </p:cNvSpPr>
            <p:nvPr/>
          </p:nvSpPr>
          <p:spPr bwMode="auto">
            <a:xfrm>
              <a:off x="3560" y="1207"/>
              <a:ext cx="7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100 ºC</a:t>
              </a:r>
            </a:p>
          </p:txBody>
        </p:sp>
        <p:grpSp>
          <p:nvGrpSpPr>
            <p:cNvPr id="7175" name="Group 17"/>
            <p:cNvGrpSpPr>
              <a:grpSpLocks/>
            </p:cNvGrpSpPr>
            <p:nvPr/>
          </p:nvGrpSpPr>
          <p:grpSpPr bwMode="auto">
            <a:xfrm>
              <a:off x="3107" y="1298"/>
              <a:ext cx="816" cy="2363"/>
              <a:chOff x="3107" y="1298"/>
              <a:chExt cx="816" cy="2363"/>
            </a:xfrm>
          </p:grpSpPr>
          <p:sp>
            <p:nvSpPr>
              <p:cNvPr id="7176" name="Rectangle 8"/>
              <p:cNvSpPr>
                <a:spLocks noChangeArrowheads="1"/>
              </p:cNvSpPr>
              <p:nvPr/>
            </p:nvSpPr>
            <p:spPr bwMode="auto">
              <a:xfrm>
                <a:off x="3107" y="1298"/>
                <a:ext cx="136" cy="2314"/>
              </a:xfrm>
              <a:prstGeom prst="rect">
                <a:avLst/>
              </a:prstGeom>
              <a:solidFill>
                <a:srgbClr val="00CCFF"/>
              </a:solidFill>
              <a:ln w="25400">
                <a:solidFill>
                  <a:schemeClr val="tx1"/>
                </a:solidFill>
                <a:miter lim="800000"/>
                <a:headEnd/>
                <a:tailEnd/>
              </a:ln>
            </p:spPr>
            <p:txBody>
              <a:bodyPr wrap="none" anchor="ctr"/>
              <a:lstStyle/>
              <a:p>
                <a:endParaRPr lang="es-AR"/>
              </a:p>
            </p:txBody>
          </p:sp>
          <p:sp>
            <p:nvSpPr>
              <p:cNvPr id="7177" name="Line 13"/>
              <p:cNvSpPr>
                <a:spLocks noChangeShapeType="1"/>
              </p:cNvSpPr>
              <p:nvPr/>
            </p:nvSpPr>
            <p:spPr bwMode="auto">
              <a:xfrm>
                <a:off x="3107" y="1298"/>
                <a:ext cx="499"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7178" name="Line 14"/>
              <p:cNvSpPr>
                <a:spLocks noChangeShapeType="1"/>
              </p:cNvSpPr>
              <p:nvPr/>
            </p:nvSpPr>
            <p:spPr bwMode="auto">
              <a:xfrm>
                <a:off x="3107" y="3612"/>
                <a:ext cx="453"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7179" name="Text Box 16"/>
              <p:cNvSpPr txBox="1">
                <a:spLocks noChangeArrowheads="1"/>
              </p:cNvSpPr>
              <p:nvPr/>
            </p:nvSpPr>
            <p:spPr bwMode="auto">
              <a:xfrm>
                <a:off x="3515" y="3430"/>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0 ºC</a:t>
                </a:r>
              </a:p>
            </p:txBody>
          </p:sp>
        </p:grpSp>
      </p:grpSp>
    </p:spTree>
    <p:extLst>
      <p:ext uri="{BB962C8B-B14F-4D97-AF65-F5344CB8AC3E}">
        <p14:creationId xmlns:p14="http://schemas.microsoft.com/office/powerpoint/2010/main" val="3400629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idx="4294967295"/>
          </p:nvPr>
        </p:nvSpPr>
        <p:spPr>
          <a:xfrm>
            <a:off x="492134" y="404664"/>
            <a:ext cx="7024744" cy="720080"/>
          </a:xfrm>
          <a:solidFill>
            <a:schemeClr val="bg1"/>
          </a:solidFill>
        </p:spPr>
        <p:txBody>
          <a:bodyPr/>
          <a:lstStyle/>
          <a:p>
            <a:pPr algn="ctr" eaLnBrk="1" hangingPunct="1"/>
            <a:r>
              <a:rPr lang="es-ES" smtClean="0"/>
              <a:t>ESCALA FARENHEIT (ºF)</a:t>
            </a:r>
          </a:p>
        </p:txBody>
      </p:sp>
      <p:sp>
        <p:nvSpPr>
          <p:cNvPr id="8196" name="Rectangle 4"/>
          <p:cNvSpPr>
            <a:spLocks noGrp="1" noChangeArrowheads="1"/>
          </p:cNvSpPr>
          <p:nvPr>
            <p:ph type="body" sz="half" idx="4294967295"/>
          </p:nvPr>
        </p:nvSpPr>
        <p:spPr>
          <a:xfrm>
            <a:off x="457200" y="1981200"/>
            <a:ext cx="4762500" cy="3886200"/>
          </a:xfrm>
        </p:spPr>
        <p:txBody>
          <a:bodyPr/>
          <a:lstStyle/>
          <a:p>
            <a:pPr eaLnBrk="1" hangingPunct="1">
              <a:buFont typeface="Wingdings" pitchFamily="2" charset="2"/>
              <a:buNone/>
            </a:pPr>
            <a:r>
              <a:rPr lang="es-ES" sz="2800" smtClean="0"/>
              <a:t>		</a:t>
            </a:r>
            <a:r>
              <a:rPr lang="es-ES" sz="2800" u="sng" smtClean="0"/>
              <a:t>(ºC – 0)</a:t>
            </a:r>
            <a:r>
              <a:rPr lang="es-ES" sz="2800" smtClean="0"/>
              <a:t>= </a:t>
            </a:r>
            <a:r>
              <a:rPr lang="es-ES" sz="2800" u="sng" smtClean="0"/>
              <a:t>(ºF – 32)</a:t>
            </a:r>
          </a:p>
          <a:p>
            <a:pPr eaLnBrk="1" hangingPunct="1">
              <a:buFont typeface="Wingdings" pitchFamily="2" charset="2"/>
              <a:buNone/>
            </a:pPr>
            <a:r>
              <a:rPr lang="es-ES" sz="2800" smtClean="0"/>
              <a:t>  	         100	        180</a:t>
            </a:r>
          </a:p>
          <a:p>
            <a:pPr eaLnBrk="1" hangingPunct="1">
              <a:buFont typeface="Wingdings" pitchFamily="2" charset="2"/>
              <a:buNone/>
            </a:pPr>
            <a:r>
              <a:rPr lang="es-ES" sz="2800" smtClean="0"/>
              <a:t>		ºC = </a:t>
            </a:r>
            <a:r>
              <a:rPr lang="es-ES" sz="2800" u="sng" smtClean="0"/>
              <a:t>100</a:t>
            </a:r>
            <a:r>
              <a:rPr lang="es-ES" sz="2800" smtClean="0"/>
              <a:t> (ºF – 32)</a:t>
            </a:r>
          </a:p>
          <a:p>
            <a:pPr eaLnBrk="1" hangingPunct="1">
              <a:buFont typeface="Wingdings" pitchFamily="2" charset="2"/>
              <a:buNone/>
            </a:pPr>
            <a:r>
              <a:rPr lang="es-ES" sz="2800" smtClean="0"/>
              <a:t>	   	        180</a:t>
            </a:r>
          </a:p>
          <a:p>
            <a:pPr eaLnBrk="1" hangingPunct="1">
              <a:buFont typeface="Wingdings" pitchFamily="2" charset="2"/>
              <a:buNone/>
            </a:pPr>
            <a:r>
              <a:rPr lang="es-ES" sz="2800" smtClean="0"/>
              <a:t>		ºC = </a:t>
            </a:r>
            <a:r>
              <a:rPr lang="es-ES" sz="2800" u="sng" smtClean="0"/>
              <a:t>5</a:t>
            </a:r>
            <a:r>
              <a:rPr lang="es-ES" sz="2800" smtClean="0"/>
              <a:t> (ºF – 32)</a:t>
            </a:r>
          </a:p>
          <a:p>
            <a:pPr eaLnBrk="1" hangingPunct="1">
              <a:buFont typeface="Wingdings" pitchFamily="2" charset="2"/>
              <a:buNone/>
            </a:pPr>
            <a:r>
              <a:rPr lang="es-ES" sz="2800" smtClean="0"/>
              <a:t>	   	        9</a:t>
            </a:r>
          </a:p>
          <a:p>
            <a:pPr eaLnBrk="1" hangingPunct="1">
              <a:buFont typeface="Wingdings" pitchFamily="2" charset="2"/>
              <a:buNone/>
            </a:pPr>
            <a:endParaRPr lang="es-ES" sz="2800" smtClean="0"/>
          </a:p>
        </p:txBody>
      </p:sp>
      <p:grpSp>
        <p:nvGrpSpPr>
          <p:cNvPr id="8197" name="Group 24"/>
          <p:cNvGrpSpPr>
            <a:grpSpLocks/>
          </p:cNvGrpSpPr>
          <p:nvPr/>
        </p:nvGrpSpPr>
        <p:grpSpPr bwMode="auto">
          <a:xfrm>
            <a:off x="7272338" y="1916113"/>
            <a:ext cx="1871662" cy="3895725"/>
            <a:chOff x="4195" y="1207"/>
            <a:chExt cx="1179" cy="2454"/>
          </a:xfrm>
        </p:grpSpPr>
        <p:sp>
          <p:nvSpPr>
            <p:cNvPr id="8208" name="Text Box 15"/>
            <p:cNvSpPr txBox="1">
              <a:spLocks noChangeArrowheads="1"/>
            </p:cNvSpPr>
            <p:nvPr/>
          </p:nvSpPr>
          <p:spPr bwMode="auto">
            <a:xfrm>
              <a:off x="4648" y="1207"/>
              <a:ext cx="7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212 ºF</a:t>
              </a:r>
            </a:p>
          </p:txBody>
        </p:sp>
        <p:grpSp>
          <p:nvGrpSpPr>
            <p:cNvPr id="8209" name="Group 23"/>
            <p:cNvGrpSpPr>
              <a:grpSpLocks/>
            </p:cNvGrpSpPr>
            <p:nvPr/>
          </p:nvGrpSpPr>
          <p:grpSpPr bwMode="auto">
            <a:xfrm>
              <a:off x="4195" y="1298"/>
              <a:ext cx="998" cy="2363"/>
              <a:chOff x="4195" y="1298"/>
              <a:chExt cx="998" cy="2363"/>
            </a:xfrm>
          </p:grpSpPr>
          <p:sp>
            <p:nvSpPr>
              <p:cNvPr id="8210" name="Rectangle 17"/>
              <p:cNvSpPr>
                <a:spLocks noChangeArrowheads="1"/>
              </p:cNvSpPr>
              <p:nvPr/>
            </p:nvSpPr>
            <p:spPr bwMode="auto">
              <a:xfrm>
                <a:off x="4195" y="1298"/>
                <a:ext cx="136" cy="2314"/>
              </a:xfrm>
              <a:prstGeom prst="rect">
                <a:avLst/>
              </a:prstGeom>
              <a:solidFill>
                <a:srgbClr val="00CCFF"/>
              </a:solidFill>
              <a:ln w="25400">
                <a:solidFill>
                  <a:schemeClr val="tx1"/>
                </a:solidFill>
                <a:miter lim="800000"/>
                <a:headEnd/>
                <a:tailEnd/>
              </a:ln>
            </p:spPr>
            <p:txBody>
              <a:bodyPr wrap="none" anchor="ctr"/>
              <a:lstStyle/>
              <a:p>
                <a:endParaRPr lang="es-AR"/>
              </a:p>
            </p:txBody>
          </p:sp>
          <p:sp>
            <p:nvSpPr>
              <p:cNvPr id="8211" name="Line 18"/>
              <p:cNvSpPr>
                <a:spLocks noChangeShapeType="1"/>
              </p:cNvSpPr>
              <p:nvPr/>
            </p:nvSpPr>
            <p:spPr bwMode="auto">
              <a:xfrm>
                <a:off x="4195" y="1298"/>
                <a:ext cx="499"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8212" name="Line 19"/>
              <p:cNvSpPr>
                <a:spLocks noChangeShapeType="1"/>
              </p:cNvSpPr>
              <p:nvPr/>
            </p:nvSpPr>
            <p:spPr bwMode="auto">
              <a:xfrm>
                <a:off x="4195" y="3113"/>
                <a:ext cx="453"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8213" name="Text Box 20"/>
              <p:cNvSpPr txBox="1">
                <a:spLocks noChangeArrowheads="1"/>
              </p:cNvSpPr>
              <p:nvPr/>
            </p:nvSpPr>
            <p:spPr bwMode="auto">
              <a:xfrm>
                <a:off x="4603" y="3430"/>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0 ºF</a:t>
                </a:r>
              </a:p>
            </p:txBody>
          </p:sp>
          <p:sp>
            <p:nvSpPr>
              <p:cNvPr id="8214" name="Line 21"/>
              <p:cNvSpPr>
                <a:spLocks noChangeShapeType="1"/>
              </p:cNvSpPr>
              <p:nvPr/>
            </p:nvSpPr>
            <p:spPr bwMode="auto">
              <a:xfrm>
                <a:off x="4195" y="3612"/>
                <a:ext cx="453"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8215" name="Text Box 22"/>
              <p:cNvSpPr txBox="1">
                <a:spLocks noChangeArrowheads="1"/>
              </p:cNvSpPr>
              <p:nvPr/>
            </p:nvSpPr>
            <p:spPr bwMode="auto">
              <a:xfrm>
                <a:off x="4604" y="2976"/>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32 ºF</a:t>
                </a:r>
              </a:p>
            </p:txBody>
          </p:sp>
        </p:grpSp>
      </p:grpSp>
      <p:sp>
        <p:nvSpPr>
          <p:cNvPr id="8198" name="Text Box 26"/>
          <p:cNvSpPr txBox="1">
            <a:spLocks noChangeArrowheads="1"/>
          </p:cNvSpPr>
          <p:nvPr/>
        </p:nvSpPr>
        <p:spPr bwMode="auto">
          <a:xfrm>
            <a:off x="6154738" y="1916113"/>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100 ºC</a:t>
            </a:r>
          </a:p>
        </p:txBody>
      </p:sp>
      <p:grpSp>
        <p:nvGrpSpPr>
          <p:cNvPr id="8199" name="Group 35"/>
          <p:cNvGrpSpPr>
            <a:grpSpLocks/>
          </p:cNvGrpSpPr>
          <p:nvPr/>
        </p:nvGrpSpPr>
        <p:grpSpPr bwMode="auto">
          <a:xfrm>
            <a:off x="5435600" y="2060575"/>
            <a:ext cx="1657350" cy="3751263"/>
            <a:chOff x="3424" y="1298"/>
            <a:chExt cx="1044" cy="2363"/>
          </a:xfrm>
        </p:grpSpPr>
        <p:sp>
          <p:nvSpPr>
            <p:cNvPr id="8203" name="Rectangle 28"/>
            <p:cNvSpPr>
              <a:spLocks noChangeArrowheads="1"/>
            </p:cNvSpPr>
            <p:nvPr/>
          </p:nvSpPr>
          <p:spPr bwMode="auto">
            <a:xfrm>
              <a:off x="3424" y="1298"/>
              <a:ext cx="136" cy="2314"/>
            </a:xfrm>
            <a:prstGeom prst="rect">
              <a:avLst/>
            </a:prstGeom>
            <a:solidFill>
              <a:srgbClr val="00CCFF"/>
            </a:solidFill>
            <a:ln w="25400">
              <a:solidFill>
                <a:schemeClr val="tx1"/>
              </a:solidFill>
              <a:miter lim="800000"/>
              <a:headEnd/>
              <a:tailEnd/>
            </a:ln>
          </p:spPr>
          <p:txBody>
            <a:bodyPr wrap="none" anchor="ctr"/>
            <a:lstStyle/>
            <a:p>
              <a:endParaRPr lang="es-AR"/>
            </a:p>
          </p:txBody>
        </p:sp>
        <p:sp>
          <p:nvSpPr>
            <p:cNvPr id="8204" name="Line 29"/>
            <p:cNvSpPr>
              <a:spLocks noChangeShapeType="1"/>
            </p:cNvSpPr>
            <p:nvPr/>
          </p:nvSpPr>
          <p:spPr bwMode="auto">
            <a:xfrm>
              <a:off x="3424" y="1298"/>
              <a:ext cx="500" cy="1"/>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8205" name="Line 30"/>
            <p:cNvSpPr>
              <a:spLocks noChangeShapeType="1"/>
            </p:cNvSpPr>
            <p:nvPr/>
          </p:nvSpPr>
          <p:spPr bwMode="auto">
            <a:xfrm>
              <a:off x="3424" y="3113"/>
              <a:ext cx="454" cy="1"/>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8206" name="Text Box 31"/>
            <p:cNvSpPr txBox="1">
              <a:spLocks noChangeArrowheads="1"/>
            </p:cNvSpPr>
            <p:nvPr/>
          </p:nvSpPr>
          <p:spPr bwMode="auto">
            <a:xfrm>
              <a:off x="3832" y="3430"/>
              <a:ext cx="6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endParaRPr lang="es-ES" b="1"/>
            </a:p>
          </p:txBody>
        </p:sp>
        <p:sp>
          <p:nvSpPr>
            <p:cNvPr id="8207" name="Text Box 33"/>
            <p:cNvSpPr txBox="1">
              <a:spLocks noChangeArrowheads="1"/>
            </p:cNvSpPr>
            <p:nvPr/>
          </p:nvSpPr>
          <p:spPr bwMode="auto">
            <a:xfrm>
              <a:off x="3833" y="2976"/>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0 ºC</a:t>
              </a:r>
            </a:p>
          </p:txBody>
        </p:sp>
      </p:grpSp>
      <p:sp>
        <p:nvSpPr>
          <p:cNvPr id="8200" name="Line 37"/>
          <p:cNvSpPr>
            <a:spLocks noChangeShapeType="1"/>
          </p:cNvSpPr>
          <p:nvPr/>
        </p:nvSpPr>
        <p:spPr bwMode="auto">
          <a:xfrm>
            <a:off x="5435600" y="3860800"/>
            <a:ext cx="2520950" cy="0"/>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8201" name="Text Box 38"/>
          <p:cNvSpPr txBox="1">
            <a:spLocks noChangeArrowheads="1"/>
          </p:cNvSpPr>
          <p:nvPr/>
        </p:nvSpPr>
        <p:spPr bwMode="auto">
          <a:xfrm>
            <a:off x="7885113" y="3644900"/>
            <a:ext cx="574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solidFill>
                  <a:srgbClr val="3837FF"/>
                </a:solidFill>
              </a:rPr>
              <a:t>X</a:t>
            </a:r>
          </a:p>
        </p:txBody>
      </p:sp>
      <p:sp>
        <p:nvSpPr>
          <p:cNvPr id="8202" name="Rectangle 39"/>
          <p:cNvSpPr>
            <a:spLocks noChangeArrowheads="1"/>
          </p:cNvSpPr>
          <p:nvPr/>
        </p:nvSpPr>
        <p:spPr bwMode="auto">
          <a:xfrm>
            <a:off x="1403350" y="3933825"/>
            <a:ext cx="2808288" cy="12954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s-AR"/>
          </a:p>
        </p:txBody>
      </p:sp>
    </p:spTree>
    <p:extLst>
      <p:ext uri="{BB962C8B-B14F-4D97-AF65-F5344CB8AC3E}">
        <p14:creationId xmlns:p14="http://schemas.microsoft.com/office/powerpoint/2010/main" val="36368047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idx="4294967295"/>
          </p:nvPr>
        </p:nvSpPr>
        <p:spPr>
          <a:xfrm>
            <a:off x="446054" y="332656"/>
            <a:ext cx="7024744" cy="576064"/>
          </a:xfrm>
          <a:solidFill>
            <a:schemeClr val="bg1"/>
          </a:solidFill>
        </p:spPr>
        <p:txBody>
          <a:bodyPr>
            <a:normAutofit fontScale="90000"/>
          </a:bodyPr>
          <a:lstStyle/>
          <a:p>
            <a:pPr eaLnBrk="1" hangingPunct="1"/>
            <a:r>
              <a:rPr lang="es-ES" sz="3600" dirty="0" smtClean="0"/>
              <a:t>ESCALA KELVIN O ABSOLUTA (K)</a:t>
            </a:r>
          </a:p>
        </p:txBody>
      </p:sp>
      <p:sp>
        <p:nvSpPr>
          <p:cNvPr id="9220" name="Rectangle 4"/>
          <p:cNvSpPr>
            <a:spLocks noGrp="1" noChangeArrowheads="1"/>
          </p:cNvSpPr>
          <p:nvPr>
            <p:ph type="body" sz="half" idx="4294967295"/>
          </p:nvPr>
        </p:nvSpPr>
        <p:spPr>
          <a:xfrm>
            <a:off x="468313" y="1916113"/>
            <a:ext cx="4906962" cy="3886200"/>
          </a:xfrm>
        </p:spPr>
        <p:txBody>
          <a:bodyPr/>
          <a:lstStyle/>
          <a:p>
            <a:pPr eaLnBrk="1" hangingPunct="1">
              <a:buFont typeface="Wingdings" pitchFamily="2" charset="2"/>
              <a:buNone/>
            </a:pPr>
            <a:r>
              <a:rPr lang="es-ES" sz="2800" dirty="0" smtClean="0"/>
              <a:t>		</a:t>
            </a:r>
          </a:p>
          <a:p>
            <a:pPr eaLnBrk="1" hangingPunct="1">
              <a:buFont typeface="Wingdings" pitchFamily="2" charset="2"/>
              <a:buNone/>
            </a:pPr>
            <a:endParaRPr lang="es-ES" sz="2800" dirty="0" smtClean="0"/>
          </a:p>
          <a:p>
            <a:pPr eaLnBrk="1" hangingPunct="1">
              <a:buFont typeface="Wingdings" pitchFamily="2" charset="2"/>
              <a:buNone/>
            </a:pPr>
            <a:r>
              <a:rPr lang="es-ES" sz="2800" dirty="0" smtClean="0"/>
              <a:t>	</a:t>
            </a:r>
            <a:r>
              <a:rPr lang="es-ES" sz="3600" dirty="0" smtClean="0"/>
              <a:t>T(K) = t (</a:t>
            </a:r>
            <a:r>
              <a:rPr lang="es-ES" sz="3600" dirty="0" err="1" smtClean="0"/>
              <a:t>ºC</a:t>
            </a:r>
            <a:r>
              <a:rPr lang="es-ES" sz="3600" dirty="0" smtClean="0"/>
              <a:t>) + 273 </a:t>
            </a:r>
          </a:p>
          <a:p>
            <a:pPr eaLnBrk="1" hangingPunct="1">
              <a:buFont typeface="Wingdings" pitchFamily="2" charset="2"/>
              <a:buNone/>
            </a:pPr>
            <a:endParaRPr lang="es-ES" sz="3600" dirty="0" smtClean="0"/>
          </a:p>
          <a:p>
            <a:pPr eaLnBrk="1" hangingPunct="1">
              <a:buFont typeface="Wingdings" pitchFamily="2" charset="2"/>
              <a:buNone/>
            </a:pPr>
            <a:endParaRPr lang="es-ES" sz="2800" dirty="0" smtClean="0"/>
          </a:p>
        </p:txBody>
      </p:sp>
      <p:sp>
        <p:nvSpPr>
          <p:cNvPr id="9221" name="Text Box 7"/>
          <p:cNvSpPr txBox="1">
            <a:spLocks noChangeArrowheads="1"/>
          </p:cNvSpPr>
          <p:nvPr/>
        </p:nvSpPr>
        <p:spPr bwMode="auto">
          <a:xfrm>
            <a:off x="7991475" y="1916113"/>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100 ºC</a:t>
            </a:r>
          </a:p>
        </p:txBody>
      </p:sp>
      <p:sp>
        <p:nvSpPr>
          <p:cNvPr id="9222" name="Rectangle 9"/>
          <p:cNvSpPr>
            <a:spLocks noChangeArrowheads="1"/>
          </p:cNvSpPr>
          <p:nvPr/>
        </p:nvSpPr>
        <p:spPr bwMode="auto">
          <a:xfrm>
            <a:off x="7235825" y="2060575"/>
            <a:ext cx="215900" cy="3673475"/>
          </a:xfrm>
          <a:prstGeom prst="rect">
            <a:avLst/>
          </a:prstGeom>
          <a:solidFill>
            <a:srgbClr val="00CCFF"/>
          </a:solidFill>
          <a:ln w="25400">
            <a:solidFill>
              <a:schemeClr val="tx1"/>
            </a:solidFill>
            <a:miter lim="800000"/>
            <a:headEnd/>
            <a:tailEnd/>
          </a:ln>
        </p:spPr>
        <p:txBody>
          <a:bodyPr wrap="none" anchor="ctr"/>
          <a:lstStyle/>
          <a:p>
            <a:endParaRPr lang="es-AR"/>
          </a:p>
        </p:txBody>
      </p:sp>
      <p:sp>
        <p:nvSpPr>
          <p:cNvPr id="9223" name="Line 10"/>
          <p:cNvSpPr>
            <a:spLocks noChangeShapeType="1"/>
          </p:cNvSpPr>
          <p:nvPr/>
        </p:nvSpPr>
        <p:spPr bwMode="auto">
          <a:xfrm>
            <a:off x="7235825" y="2060575"/>
            <a:ext cx="793750"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9224" name="Line 11"/>
          <p:cNvSpPr>
            <a:spLocks noChangeShapeType="1"/>
          </p:cNvSpPr>
          <p:nvPr/>
        </p:nvSpPr>
        <p:spPr bwMode="auto">
          <a:xfrm>
            <a:off x="7235825" y="4941888"/>
            <a:ext cx="720725" cy="1587"/>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9225" name="Text Box 12"/>
          <p:cNvSpPr txBox="1">
            <a:spLocks noChangeArrowheads="1"/>
          </p:cNvSpPr>
          <p:nvPr/>
        </p:nvSpPr>
        <p:spPr bwMode="auto">
          <a:xfrm>
            <a:off x="7883525" y="5445125"/>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-273 ºC</a:t>
            </a:r>
          </a:p>
        </p:txBody>
      </p:sp>
      <p:sp>
        <p:nvSpPr>
          <p:cNvPr id="9226" name="Line 13"/>
          <p:cNvSpPr>
            <a:spLocks noChangeShapeType="1"/>
          </p:cNvSpPr>
          <p:nvPr/>
        </p:nvSpPr>
        <p:spPr bwMode="auto">
          <a:xfrm>
            <a:off x="7235825" y="5734050"/>
            <a:ext cx="720725" cy="1588"/>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9227" name="Text Box 14"/>
          <p:cNvSpPr txBox="1">
            <a:spLocks noChangeArrowheads="1"/>
          </p:cNvSpPr>
          <p:nvPr/>
        </p:nvSpPr>
        <p:spPr bwMode="auto">
          <a:xfrm>
            <a:off x="7885113" y="4724400"/>
            <a:ext cx="936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0 ºC</a:t>
            </a:r>
          </a:p>
        </p:txBody>
      </p:sp>
      <p:grpSp>
        <p:nvGrpSpPr>
          <p:cNvPr id="9228" name="Group 15"/>
          <p:cNvGrpSpPr>
            <a:grpSpLocks/>
          </p:cNvGrpSpPr>
          <p:nvPr/>
        </p:nvGrpSpPr>
        <p:grpSpPr bwMode="auto">
          <a:xfrm>
            <a:off x="5508625" y="1916113"/>
            <a:ext cx="1871663" cy="3895725"/>
            <a:chOff x="4195" y="1207"/>
            <a:chExt cx="1179" cy="2454"/>
          </a:xfrm>
        </p:grpSpPr>
        <p:sp>
          <p:nvSpPr>
            <p:cNvPr id="9230" name="Text Box 16"/>
            <p:cNvSpPr txBox="1">
              <a:spLocks noChangeArrowheads="1"/>
            </p:cNvSpPr>
            <p:nvPr/>
          </p:nvSpPr>
          <p:spPr bwMode="auto">
            <a:xfrm>
              <a:off x="4648" y="1207"/>
              <a:ext cx="7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373 ºK</a:t>
              </a:r>
            </a:p>
          </p:txBody>
        </p:sp>
        <p:grpSp>
          <p:nvGrpSpPr>
            <p:cNvPr id="9231" name="Group 17"/>
            <p:cNvGrpSpPr>
              <a:grpSpLocks/>
            </p:cNvGrpSpPr>
            <p:nvPr/>
          </p:nvGrpSpPr>
          <p:grpSpPr bwMode="auto">
            <a:xfrm>
              <a:off x="4195" y="1298"/>
              <a:ext cx="998" cy="2363"/>
              <a:chOff x="4195" y="1298"/>
              <a:chExt cx="998" cy="2363"/>
            </a:xfrm>
          </p:grpSpPr>
          <p:sp>
            <p:nvSpPr>
              <p:cNvPr id="9232" name="Rectangle 18"/>
              <p:cNvSpPr>
                <a:spLocks noChangeArrowheads="1"/>
              </p:cNvSpPr>
              <p:nvPr/>
            </p:nvSpPr>
            <p:spPr bwMode="auto">
              <a:xfrm>
                <a:off x="4195" y="1298"/>
                <a:ext cx="136" cy="2314"/>
              </a:xfrm>
              <a:prstGeom prst="rect">
                <a:avLst/>
              </a:prstGeom>
              <a:solidFill>
                <a:srgbClr val="00CCFF"/>
              </a:solidFill>
              <a:ln w="25400">
                <a:solidFill>
                  <a:schemeClr val="tx1"/>
                </a:solidFill>
                <a:miter lim="800000"/>
                <a:headEnd/>
                <a:tailEnd/>
              </a:ln>
            </p:spPr>
            <p:txBody>
              <a:bodyPr wrap="none" anchor="ctr"/>
              <a:lstStyle/>
              <a:p>
                <a:endParaRPr lang="es-AR"/>
              </a:p>
            </p:txBody>
          </p:sp>
          <p:sp>
            <p:nvSpPr>
              <p:cNvPr id="9233" name="Line 19"/>
              <p:cNvSpPr>
                <a:spLocks noChangeShapeType="1"/>
              </p:cNvSpPr>
              <p:nvPr/>
            </p:nvSpPr>
            <p:spPr bwMode="auto">
              <a:xfrm>
                <a:off x="4195" y="1298"/>
                <a:ext cx="499"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9234" name="Line 20"/>
              <p:cNvSpPr>
                <a:spLocks noChangeShapeType="1"/>
              </p:cNvSpPr>
              <p:nvPr/>
            </p:nvSpPr>
            <p:spPr bwMode="auto">
              <a:xfrm>
                <a:off x="4195" y="3113"/>
                <a:ext cx="453"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9235" name="Text Box 21"/>
              <p:cNvSpPr txBox="1">
                <a:spLocks noChangeArrowheads="1"/>
              </p:cNvSpPr>
              <p:nvPr/>
            </p:nvSpPr>
            <p:spPr bwMode="auto">
              <a:xfrm>
                <a:off x="4603" y="3430"/>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0 ºK</a:t>
                </a:r>
              </a:p>
            </p:txBody>
          </p:sp>
          <p:sp>
            <p:nvSpPr>
              <p:cNvPr id="9236" name="Line 22"/>
              <p:cNvSpPr>
                <a:spLocks noChangeShapeType="1"/>
              </p:cNvSpPr>
              <p:nvPr/>
            </p:nvSpPr>
            <p:spPr bwMode="auto">
              <a:xfrm>
                <a:off x="4195" y="3612"/>
                <a:ext cx="453"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AR"/>
              </a:p>
            </p:txBody>
          </p:sp>
          <p:sp>
            <p:nvSpPr>
              <p:cNvPr id="9237" name="Text Box 23"/>
              <p:cNvSpPr txBox="1">
                <a:spLocks noChangeArrowheads="1"/>
              </p:cNvSpPr>
              <p:nvPr/>
            </p:nvSpPr>
            <p:spPr bwMode="auto">
              <a:xfrm>
                <a:off x="4604" y="2976"/>
                <a:ext cx="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b="1"/>
                  <a:t>273 ºK</a:t>
                </a:r>
              </a:p>
            </p:txBody>
          </p:sp>
        </p:grpSp>
      </p:grpSp>
      <p:sp>
        <p:nvSpPr>
          <p:cNvPr id="9229" name="Rectangle 24"/>
          <p:cNvSpPr>
            <a:spLocks noChangeArrowheads="1"/>
          </p:cNvSpPr>
          <p:nvPr/>
        </p:nvSpPr>
        <p:spPr bwMode="auto">
          <a:xfrm>
            <a:off x="899592" y="2781300"/>
            <a:ext cx="3888432" cy="9144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s-AR"/>
          </a:p>
        </p:txBody>
      </p:sp>
    </p:spTree>
    <p:extLst>
      <p:ext uri="{BB962C8B-B14F-4D97-AF65-F5344CB8AC3E}">
        <p14:creationId xmlns:p14="http://schemas.microsoft.com/office/powerpoint/2010/main" val="12207581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graphicFrame>
        <p:nvGraphicFramePr>
          <p:cNvPr id="4" name="3 Objeto"/>
          <p:cNvGraphicFramePr>
            <a:graphicFrameLocks noChangeAspect="1"/>
          </p:cNvGraphicFramePr>
          <p:nvPr>
            <p:extLst>
              <p:ext uri="{D42A27DB-BD31-4B8C-83A1-F6EECF244321}">
                <p14:modId xmlns:p14="http://schemas.microsoft.com/office/powerpoint/2010/main" val="1694873672"/>
              </p:ext>
            </p:extLst>
          </p:nvPr>
        </p:nvGraphicFramePr>
        <p:xfrm>
          <a:off x="827583" y="764704"/>
          <a:ext cx="7573057" cy="5184576"/>
        </p:xfrm>
        <a:graphic>
          <a:graphicData uri="http://schemas.openxmlformats.org/presentationml/2006/ole">
            <mc:AlternateContent xmlns:mc="http://schemas.openxmlformats.org/markup-compatibility/2006">
              <mc:Choice xmlns:v="urn:schemas-microsoft-com:vml" Requires="v">
                <p:oleObj spid="_x0000_s1064" name="Imagen de mapa de bits" r:id="rId3" imgW="5676190" imgH="3885714" progId="PBrush">
                  <p:embed/>
                </p:oleObj>
              </mc:Choice>
              <mc:Fallback>
                <p:oleObj name="Imagen de mapa de bits" r:id="rId3" imgW="5676190" imgH="3885714" progId="PBrush">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3" y="764704"/>
                        <a:ext cx="7573057" cy="5184576"/>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3877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 calcmode="lin" valueType="num">
                                      <p:cBhvr>
                                        <p:cTn id="9" dur="2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404664"/>
            <a:ext cx="8227168" cy="2215991"/>
          </a:xfrm>
          <a:prstGeom prst="rect">
            <a:avLst/>
          </a:prstGeom>
        </p:spPr>
        <p:txBody>
          <a:bodyPr wrap="square">
            <a:spAutoFit/>
          </a:bodyPr>
          <a:lstStyle/>
          <a:p>
            <a:r>
              <a:rPr lang="es-PE" sz="2000" b="1" dirty="0">
                <a:solidFill>
                  <a:srgbClr val="FF0000"/>
                </a:solidFill>
              </a:rPr>
              <a:t>Cantidad de gas (</a:t>
            </a:r>
            <a:r>
              <a:rPr lang="es-PE" sz="2000" b="1" i="1" dirty="0">
                <a:solidFill>
                  <a:srgbClr val="FF0000"/>
                </a:solidFill>
              </a:rPr>
              <a:t>n</a:t>
            </a:r>
            <a:r>
              <a:rPr lang="es-PE" sz="2000" b="1" dirty="0" smtClean="0">
                <a:solidFill>
                  <a:srgbClr val="FF0000"/>
                </a:solidFill>
              </a:rPr>
              <a:t>)</a:t>
            </a:r>
          </a:p>
          <a:p>
            <a:endParaRPr lang="es-PE" b="1" dirty="0">
              <a:solidFill>
                <a:srgbClr val="FF0000"/>
              </a:solidFill>
            </a:endParaRPr>
          </a:p>
          <a:p>
            <a:pPr algn="just"/>
            <a:r>
              <a:rPr lang="es-PE" sz="2000" dirty="0"/>
              <a:t>Cuando agregas aire a la llanta de una bicicleta, aumentas la cantidad de gas, </a:t>
            </a:r>
            <a:r>
              <a:rPr lang="es-PE" sz="2000" dirty="0" smtClean="0"/>
              <a:t>lo que </a:t>
            </a:r>
            <a:r>
              <a:rPr lang="es-PE" sz="2000" dirty="0"/>
              <a:t>resulta en una mayor presión en la llanta. Por lo general, medimos la </a:t>
            </a:r>
            <a:r>
              <a:rPr lang="es-PE" sz="2000" dirty="0" smtClean="0"/>
              <a:t>cantidad de </a:t>
            </a:r>
            <a:r>
              <a:rPr lang="es-PE" sz="2000" dirty="0"/>
              <a:t>gas por su masa (gramos). En los cálculos de la ley de los gases </a:t>
            </a:r>
            <a:r>
              <a:rPr lang="es-PE" sz="2000" dirty="0" smtClean="0"/>
              <a:t>necesitamos cambiar </a:t>
            </a:r>
            <a:r>
              <a:rPr lang="es-PE" sz="2000" dirty="0"/>
              <a:t>los gramos de gas a moles</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3032636"/>
            <a:ext cx="7190533" cy="104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419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4 Marcador de número de diapositiva"/>
          <p:cNvSpPr>
            <a:spLocks noGrp="1"/>
          </p:cNvSpPr>
          <p:nvPr>
            <p:ph type="sldNum" sz="quarter" idx="11"/>
          </p:nvPr>
        </p:nvSpPr>
        <p:spPr/>
        <p:txBody>
          <a:bodyPr/>
          <a:lstStyle/>
          <a:p>
            <a:fld id="{D1095CD5-D89C-4073-AE06-166E55769BF8}" type="slidenum">
              <a:rPr lang="en-US"/>
              <a:pPr/>
              <a:t>21</a:t>
            </a:fld>
            <a:endParaRPr lang="en-US" sz="1400"/>
          </a:p>
        </p:txBody>
      </p:sp>
      <p:sp>
        <p:nvSpPr>
          <p:cNvPr id="8194" name="Rectangle 2"/>
          <p:cNvSpPr>
            <a:spLocks noGrp="1" noChangeArrowheads="1"/>
          </p:cNvSpPr>
          <p:nvPr>
            <p:ph type="title"/>
          </p:nvPr>
        </p:nvSpPr>
        <p:spPr>
          <a:xfrm>
            <a:off x="899592" y="764704"/>
            <a:ext cx="7024744" cy="638944"/>
          </a:xfrm>
        </p:spPr>
        <p:txBody>
          <a:bodyPr>
            <a:normAutofit fontScale="90000"/>
          </a:bodyPr>
          <a:lstStyle/>
          <a:p>
            <a:pPr algn="ctr"/>
            <a:r>
              <a:rPr lang="es-ES_tradnl" b="1" dirty="0">
                <a:solidFill>
                  <a:schemeClr val="accent3">
                    <a:lumMod val="75000"/>
                  </a:schemeClr>
                </a:solidFill>
              </a:rPr>
              <a:t>Leyes de los gases</a:t>
            </a:r>
          </a:p>
        </p:txBody>
      </p:sp>
      <p:sp>
        <p:nvSpPr>
          <p:cNvPr id="8195" name="Rectangle 3"/>
          <p:cNvSpPr>
            <a:spLocks noGrp="1" noChangeArrowheads="1"/>
          </p:cNvSpPr>
          <p:nvPr>
            <p:ph type="body" idx="1"/>
          </p:nvPr>
        </p:nvSpPr>
        <p:spPr>
          <a:xfrm>
            <a:off x="539552" y="2323652"/>
            <a:ext cx="7920880" cy="3508977"/>
          </a:xfrm>
        </p:spPr>
        <p:txBody>
          <a:bodyPr/>
          <a:lstStyle/>
          <a:p>
            <a:pPr>
              <a:lnSpc>
                <a:spcPct val="90000"/>
              </a:lnSpc>
            </a:pPr>
            <a:r>
              <a:rPr lang="es-ES_tradnl" dirty="0"/>
              <a:t>Ley de </a:t>
            </a:r>
            <a:r>
              <a:rPr lang="es-ES_tradnl" dirty="0" err="1"/>
              <a:t>Boyle-Mariotte</a:t>
            </a:r>
            <a:r>
              <a:rPr lang="es-ES_tradnl" dirty="0"/>
              <a:t> (a “</a:t>
            </a:r>
            <a:r>
              <a:rPr lang="es-ES_tradnl" b="1" dirty="0">
                <a:solidFill>
                  <a:schemeClr val="accent3">
                    <a:lumMod val="75000"/>
                  </a:schemeClr>
                </a:solidFill>
              </a:rPr>
              <a:t>T</a:t>
            </a:r>
            <a:r>
              <a:rPr lang="es-ES_tradnl" dirty="0"/>
              <a:t>” constante).</a:t>
            </a:r>
            <a:br>
              <a:rPr lang="es-ES_tradnl" dirty="0"/>
            </a:br>
            <a:r>
              <a:rPr lang="es-ES_tradnl" dirty="0"/>
              <a:t>	p · V = constante;   p</a:t>
            </a:r>
            <a:r>
              <a:rPr lang="es-ES_tradnl" baseline="-25000" dirty="0"/>
              <a:t>1</a:t>
            </a:r>
            <a:r>
              <a:rPr lang="es-ES_tradnl" dirty="0"/>
              <a:t> · V</a:t>
            </a:r>
            <a:r>
              <a:rPr lang="es-ES_tradnl" baseline="-25000" dirty="0"/>
              <a:t>1</a:t>
            </a:r>
            <a:r>
              <a:rPr lang="es-ES_tradnl" dirty="0"/>
              <a:t> = p</a:t>
            </a:r>
            <a:r>
              <a:rPr lang="es-ES_tradnl" baseline="-25000" dirty="0"/>
              <a:t>2</a:t>
            </a:r>
            <a:r>
              <a:rPr lang="es-ES_tradnl" dirty="0"/>
              <a:t> · V</a:t>
            </a:r>
            <a:r>
              <a:rPr lang="es-ES_tradnl" baseline="-25000" dirty="0"/>
              <a:t>2</a:t>
            </a:r>
            <a:r>
              <a:rPr lang="es-ES_tradnl" dirty="0"/>
              <a:t> </a:t>
            </a:r>
          </a:p>
          <a:p>
            <a:pPr>
              <a:lnSpc>
                <a:spcPct val="90000"/>
              </a:lnSpc>
            </a:pPr>
            <a:endParaRPr lang="es-ES_tradnl" dirty="0"/>
          </a:p>
          <a:p>
            <a:pPr>
              <a:lnSpc>
                <a:spcPct val="90000"/>
              </a:lnSpc>
            </a:pPr>
            <a:r>
              <a:rPr lang="es-ES_tradnl" dirty="0"/>
              <a:t>Ley de Charles </a:t>
            </a:r>
            <a:r>
              <a:rPr lang="es-ES_tradnl" dirty="0" smtClean="0"/>
              <a:t>Gay-Lussac  </a:t>
            </a:r>
            <a:r>
              <a:rPr lang="es-ES_tradnl" dirty="0"/>
              <a:t>(a “</a:t>
            </a:r>
            <a:r>
              <a:rPr lang="es-ES_tradnl" b="1" dirty="0">
                <a:solidFill>
                  <a:schemeClr val="accent3">
                    <a:lumMod val="75000"/>
                  </a:schemeClr>
                </a:solidFill>
              </a:rPr>
              <a:t>p</a:t>
            </a:r>
            <a:r>
              <a:rPr lang="es-ES_tradnl" dirty="0"/>
              <a:t>” constante).</a:t>
            </a:r>
          </a:p>
          <a:p>
            <a:pPr>
              <a:lnSpc>
                <a:spcPct val="80000"/>
              </a:lnSpc>
            </a:pPr>
            <a:endParaRPr lang="es-ES_tradnl" dirty="0"/>
          </a:p>
          <a:p>
            <a:pPr marL="68580" indent="0">
              <a:lnSpc>
                <a:spcPct val="60000"/>
              </a:lnSpc>
              <a:buNone/>
            </a:pPr>
            <a:r>
              <a:rPr lang="es-ES_tradnl" dirty="0"/>
              <a:t> </a:t>
            </a:r>
            <a:r>
              <a:rPr lang="es-ES_tradnl" dirty="0" smtClean="0"/>
              <a:t>         V</a:t>
            </a:r>
            <a:r>
              <a:rPr lang="es-ES_tradnl" dirty="0"/>
              <a:t>			</a:t>
            </a:r>
            <a:r>
              <a:rPr lang="es-ES_tradnl" dirty="0" smtClean="0"/>
              <a:t>V</a:t>
            </a:r>
            <a:r>
              <a:rPr lang="es-ES_tradnl" baseline="-25000" dirty="0" smtClean="0"/>
              <a:t>1           </a:t>
            </a:r>
            <a:r>
              <a:rPr lang="es-ES_tradnl" dirty="0" smtClean="0"/>
              <a:t>V</a:t>
            </a:r>
            <a:r>
              <a:rPr lang="es-ES_tradnl" baseline="-25000" dirty="0" smtClean="0"/>
              <a:t>2</a:t>
            </a:r>
            <a:r>
              <a:rPr lang="es-ES_tradnl" dirty="0"/>
              <a:t/>
            </a:r>
            <a:br>
              <a:rPr lang="es-ES_tradnl" dirty="0"/>
            </a:br>
            <a:r>
              <a:rPr lang="es-ES_tradnl" dirty="0"/>
              <a:t> 	— =</a:t>
            </a:r>
            <a:r>
              <a:rPr lang="es-ES_tradnl" baseline="-25000" dirty="0"/>
              <a:t> </a:t>
            </a:r>
            <a:r>
              <a:rPr lang="es-ES_tradnl" dirty="0"/>
              <a:t>constante</a:t>
            </a:r>
            <a:r>
              <a:rPr lang="es-ES_tradnl" baseline="-25000" dirty="0"/>
              <a:t> </a:t>
            </a:r>
            <a:r>
              <a:rPr lang="es-ES_tradnl" dirty="0"/>
              <a:t>;    —— = ——</a:t>
            </a:r>
            <a:br>
              <a:rPr lang="es-ES_tradnl" dirty="0"/>
            </a:br>
            <a:r>
              <a:rPr lang="es-ES_tradnl" baseline="-25000" dirty="0"/>
              <a:t>       </a:t>
            </a:r>
            <a:r>
              <a:rPr lang="es-ES_tradnl" baseline="-25000" dirty="0" smtClean="0"/>
              <a:t>         </a:t>
            </a:r>
            <a:r>
              <a:rPr lang="es-ES_tradnl" dirty="0" smtClean="0"/>
              <a:t>T</a:t>
            </a:r>
            <a:r>
              <a:rPr lang="es-ES_tradnl" baseline="-25000" dirty="0"/>
              <a:t>			</a:t>
            </a:r>
            <a:r>
              <a:rPr lang="es-ES_tradnl" dirty="0" smtClean="0"/>
              <a:t>T</a:t>
            </a:r>
            <a:r>
              <a:rPr lang="es-ES_tradnl" baseline="-25000" dirty="0" smtClean="0"/>
              <a:t>1</a:t>
            </a:r>
            <a:r>
              <a:rPr lang="es-ES_tradnl" dirty="0"/>
              <a:t>	  T</a:t>
            </a:r>
            <a:r>
              <a:rPr lang="es-ES_tradnl" baseline="-25000" dirty="0"/>
              <a:t>2</a:t>
            </a:r>
          </a:p>
        </p:txBody>
      </p:sp>
    </p:spTree>
    <p:extLst>
      <p:ext uri="{BB962C8B-B14F-4D97-AF65-F5344CB8AC3E}">
        <p14:creationId xmlns:p14="http://schemas.microsoft.com/office/powerpoint/2010/main" val="3024168596"/>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F366C78F-1E6A-4ABD-9B04-B5C65E4FDDD7}" type="slidenum">
              <a:rPr lang="es-ES" sz="1200">
                <a:latin typeface="Arial Black" pitchFamily="34" charset="0"/>
              </a:rPr>
              <a:pPr algn="r" eaLnBrk="1" hangingPunct="1"/>
              <a:t>22</a:t>
            </a:fld>
            <a:endParaRPr lang="es-ES" sz="1200">
              <a:latin typeface="Arial Black" pitchFamily="34" charset="0"/>
            </a:endParaRPr>
          </a:p>
        </p:txBody>
      </p:sp>
      <p:sp>
        <p:nvSpPr>
          <p:cNvPr id="17412" name="Rectangle 3"/>
          <p:cNvSpPr>
            <a:spLocks noChangeArrowheads="1"/>
          </p:cNvSpPr>
          <p:nvPr/>
        </p:nvSpPr>
        <p:spPr bwMode="auto">
          <a:xfrm>
            <a:off x="323850" y="1524000"/>
            <a:ext cx="381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itchFamily="2" charset="2"/>
              <a:buChar char="n"/>
            </a:pPr>
            <a:r>
              <a:rPr lang="en-US" sz="2800"/>
              <a:t>Ley de Boyle (1662)</a:t>
            </a:r>
          </a:p>
        </p:txBody>
      </p:sp>
      <p:sp>
        <p:nvSpPr>
          <p:cNvPr id="17413" name="Text Box 4"/>
          <p:cNvSpPr txBox="1">
            <a:spLocks noChangeArrowheads="1"/>
          </p:cNvSpPr>
          <p:nvPr/>
        </p:nvSpPr>
        <p:spPr bwMode="auto">
          <a:xfrm>
            <a:off x="669925" y="30210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endParaRPr lang="en-CA" sz="2400">
              <a:latin typeface="Times New Roman" pitchFamily="18" charset="0"/>
            </a:endParaRPr>
          </a:p>
        </p:txBody>
      </p:sp>
      <p:grpSp>
        <p:nvGrpSpPr>
          <p:cNvPr id="17414" name="Group 5"/>
          <p:cNvGrpSpPr>
            <a:grpSpLocks/>
          </p:cNvGrpSpPr>
          <p:nvPr/>
        </p:nvGrpSpPr>
        <p:grpSpPr bwMode="auto">
          <a:xfrm>
            <a:off x="4191000" y="1295400"/>
            <a:ext cx="1323975" cy="976313"/>
            <a:chOff x="2615" y="808"/>
            <a:chExt cx="683" cy="615"/>
          </a:xfrm>
        </p:grpSpPr>
        <p:sp>
          <p:nvSpPr>
            <p:cNvPr id="17420" name="Text Box 6"/>
            <p:cNvSpPr txBox="1">
              <a:spLocks noChangeArrowheads="1"/>
            </p:cNvSpPr>
            <p:nvPr/>
          </p:nvSpPr>
          <p:spPr bwMode="auto">
            <a:xfrm>
              <a:off x="2615" y="964"/>
              <a:ext cx="5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2800">
                  <a:solidFill>
                    <a:schemeClr val="tx2"/>
                  </a:solidFill>
                </a:rPr>
                <a:t>V </a:t>
              </a:r>
              <a:r>
                <a:rPr lang="en-US" sz="2800">
                  <a:solidFill>
                    <a:schemeClr val="tx2"/>
                  </a:solidFill>
                  <a:sym typeface="Symbol" pitchFamily="18" charset="2"/>
                </a:rPr>
                <a:t>= </a:t>
              </a:r>
              <a:r>
                <a:rPr lang="en-US" sz="2800">
                  <a:solidFill>
                    <a:schemeClr val="tx2"/>
                  </a:solidFill>
                  <a:sym typeface="WP MathA" pitchFamily="2" charset="2"/>
                </a:rPr>
                <a:t> </a:t>
              </a:r>
            </a:p>
          </p:txBody>
        </p:sp>
        <p:sp>
          <p:nvSpPr>
            <p:cNvPr id="17421" name="Text Box 7"/>
            <p:cNvSpPr txBox="1">
              <a:spLocks noChangeArrowheads="1"/>
            </p:cNvSpPr>
            <p:nvPr/>
          </p:nvSpPr>
          <p:spPr bwMode="auto">
            <a:xfrm>
              <a:off x="3042" y="808"/>
              <a:ext cx="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2800">
                  <a:solidFill>
                    <a:schemeClr val="tx2"/>
                  </a:solidFill>
                </a:rPr>
                <a:t>k</a:t>
              </a:r>
              <a:r>
                <a:rPr lang="en-US" sz="2800" baseline="-25000">
                  <a:solidFill>
                    <a:schemeClr val="tx2"/>
                  </a:solidFill>
                </a:rPr>
                <a:t>2</a:t>
              </a:r>
              <a:endParaRPr lang="en-US" sz="2800">
                <a:solidFill>
                  <a:schemeClr val="tx2"/>
                </a:solidFill>
              </a:endParaRPr>
            </a:p>
          </p:txBody>
        </p:sp>
        <p:sp>
          <p:nvSpPr>
            <p:cNvPr id="17422" name="Text Box 8"/>
            <p:cNvSpPr txBox="1">
              <a:spLocks noChangeArrowheads="1"/>
            </p:cNvSpPr>
            <p:nvPr/>
          </p:nvSpPr>
          <p:spPr bwMode="auto">
            <a:xfrm>
              <a:off x="3020" y="1096"/>
              <a:ext cx="2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2800">
                  <a:solidFill>
                    <a:schemeClr val="tx2"/>
                  </a:solidFill>
                </a:rPr>
                <a:t>P</a:t>
              </a:r>
            </a:p>
          </p:txBody>
        </p:sp>
        <p:sp>
          <p:nvSpPr>
            <p:cNvPr id="17423" name="Line 9"/>
            <p:cNvSpPr>
              <a:spLocks noChangeShapeType="1"/>
            </p:cNvSpPr>
            <p:nvPr/>
          </p:nvSpPr>
          <p:spPr bwMode="auto">
            <a:xfrm>
              <a:off x="3013" y="1129"/>
              <a:ext cx="27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es-AR"/>
            </a:p>
          </p:txBody>
        </p:sp>
      </p:grpSp>
      <p:sp>
        <p:nvSpPr>
          <p:cNvPr id="17415" name="Text Box 10"/>
          <p:cNvSpPr txBox="1">
            <a:spLocks noChangeArrowheads="1"/>
          </p:cNvSpPr>
          <p:nvPr/>
        </p:nvSpPr>
        <p:spPr bwMode="auto">
          <a:xfrm>
            <a:off x="838200" y="2438400"/>
            <a:ext cx="7462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2800" dirty="0"/>
              <a:t>PV = </a:t>
            </a:r>
            <a:r>
              <a:rPr lang="en-US" sz="2800" dirty="0" err="1"/>
              <a:t>constante</a:t>
            </a:r>
            <a:r>
              <a:rPr lang="en-US" sz="2800" dirty="0"/>
              <a:t> (k</a:t>
            </a:r>
            <a:r>
              <a:rPr lang="en-US" sz="2800" baseline="-25000" dirty="0"/>
              <a:t>2</a:t>
            </a:r>
            <a:r>
              <a:rPr lang="en-US" sz="2800" dirty="0"/>
              <a:t>)        para n y T </a:t>
            </a:r>
            <a:r>
              <a:rPr lang="en-US" sz="2800" dirty="0" err="1"/>
              <a:t>constantes</a:t>
            </a:r>
            <a:endParaRPr lang="en-US" sz="2800" dirty="0"/>
          </a:p>
        </p:txBody>
      </p:sp>
      <p:pic>
        <p:nvPicPr>
          <p:cNvPr id="17416" name="Picture 11" descr="aabjsth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25" y="3143250"/>
            <a:ext cx="469265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Rectangle 12"/>
          <p:cNvSpPr>
            <a:spLocks noChangeArrowheads="1"/>
          </p:cNvSpPr>
          <p:nvPr/>
        </p:nvSpPr>
        <p:spPr bwMode="auto">
          <a:xfrm>
            <a:off x="4067175" y="1268413"/>
            <a:ext cx="1657350" cy="108108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s-AR"/>
          </a:p>
        </p:txBody>
      </p:sp>
      <p:sp>
        <p:nvSpPr>
          <p:cNvPr id="17418" name="Text Box 13"/>
          <p:cNvSpPr txBox="1">
            <a:spLocks noChangeArrowheads="1"/>
          </p:cNvSpPr>
          <p:nvPr/>
        </p:nvSpPr>
        <p:spPr bwMode="auto">
          <a:xfrm>
            <a:off x="5500688" y="2928938"/>
            <a:ext cx="2987675"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sz="2400"/>
              <a:t>Para 2 estados diferentes:</a:t>
            </a:r>
          </a:p>
          <a:p>
            <a:pPr eaLnBrk="1" hangingPunct="1">
              <a:spcBef>
                <a:spcPct val="50000"/>
              </a:spcBef>
            </a:pPr>
            <a:r>
              <a:rPr lang="es-ES" sz="2400"/>
              <a:t>P</a:t>
            </a:r>
            <a:r>
              <a:rPr lang="es-ES" sz="2400" baseline="-25000"/>
              <a:t>1</a:t>
            </a:r>
            <a:r>
              <a:rPr lang="es-ES" sz="2400"/>
              <a:t>V</a:t>
            </a:r>
            <a:r>
              <a:rPr lang="es-ES" sz="2400" baseline="-25000"/>
              <a:t>1</a:t>
            </a:r>
            <a:r>
              <a:rPr lang="es-ES" sz="2400"/>
              <a:t> = cte = P</a:t>
            </a:r>
            <a:r>
              <a:rPr lang="es-ES" sz="2400" baseline="-25000"/>
              <a:t>2</a:t>
            </a:r>
            <a:r>
              <a:rPr lang="es-ES" sz="2400"/>
              <a:t>V</a:t>
            </a:r>
            <a:r>
              <a:rPr lang="es-ES" sz="2400" baseline="-25000"/>
              <a:t>2</a:t>
            </a:r>
          </a:p>
        </p:txBody>
      </p:sp>
      <p:sp>
        <p:nvSpPr>
          <p:cNvPr id="17419" name="15 CuadroTexto"/>
          <p:cNvSpPr txBox="1">
            <a:spLocks noChangeArrowheads="1"/>
          </p:cNvSpPr>
          <p:nvPr/>
        </p:nvSpPr>
        <p:spPr bwMode="auto">
          <a:xfrm>
            <a:off x="5715000" y="4643438"/>
            <a:ext cx="3143250" cy="12001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a:t>La presión de una cierta cantidad de gas ideal a T cte. Es inversamente proporcional al volumen. </a:t>
            </a:r>
          </a:p>
        </p:txBody>
      </p:sp>
      <p:sp>
        <p:nvSpPr>
          <p:cNvPr id="16" name="Rectangle 2"/>
          <p:cNvSpPr txBox="1">
            <a:spLocks noChangeArrowheads="1"/>
          </p:cNvSpPr>
          <p:nvPr/>
        </p:nvSpPr>
        <p:spPr>
          <a:xfrm>
            <a:off x="899592" y="692696"/>
            <a:ext cx="7024744" cy="638944"/>
          </a:xfrm>
          <a:prstGeom prst="rect">
            <a:avLst/>
          </a:prstGeom>
        </p:spPr>
        <p:txBody>
          <a:bodyP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4000" b="1" i="0" u="none" strike="noStrike" kern="1200" cap="none" spc="0" normalizeH="0" baseline="0" noProof="0" dirty="0" smtClean="0">
                <a:ln>
                  <a:noFill/>
                </a:ln>
                <a:solidFill>
                  <a:schemeClr val="accent3">
                    <a:lumMod val="75000"/>
                  </a:schemeClr>
                </a:solidFill>
                <a:effectLst/>
                <a:uLnTx/>
                <a:uFillTx/>
                <a:latin typeface="+mj-lt"/>
                <a:ea typeface="+mj-ea"/>
                <a:cs typeface="+mj-cs"/>
              </a:rPr>
              <a:t>Leyes de los gases</a:t>
            </a:r>
            <a:endParaRPr kumimoji="0" lang="es-ES_tradnl" sz="4000" b="1" i="0" u="none" strike="noStrike" kern="1200" cap="none" spc="0" normalizeH="0" baseline="0" noProof="0" dirty="0">
              <a:ln>
                <a:noFill/>
              </a:ln>
              <a:solidFill>
                <a:schemeClr val="accent3">
                  <a:lumMod val="75000"/>
                </a:schemeClr>
              </a:solidFill>
              <a:effectLst/>
              <a:uLnTx/>
              <a:uFillTx/>
              <a:latin typeface="+mj-lt"/>
              <a:ea typeface="+mj-ea"/>
              <a:cs typeface="+mj-cs"/>
            </a:endParaRPr>
          </a:p>
        </p:txBody>
      </p:sp>
    </p:spTree>
    <p:extLst>
      <p:ext uri="{BB962C8B-B14F-4D97-AF65-F5344CB8AC3E}">
        <p14:creationId xmlns:p14="http://schemas.microsoft.com/office/powerpoint/2010/main" val="1941297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1113" y="1484313"/>
            <a:ext cx="3152775" cy="4525962"/>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25498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988" y="1484313"/>
            <a:ext cx="3109912" cy="4525962"/>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sp>
        <p:nvSpPr>
          <p:cNvPr id="254992" name="AutoShape 16"/>
          <p:cNvSpPr>
            <a:spLocks noChangeArrowheads="1"/>
          </p:cNvSpPr>
          <p:nvPr/>
        </p:nvSpPr>
        <p:spPr bwMode="auto">
          <a:xfrm rot="-5400000">
            <a:off x="4402138" y="3500438"/>
            <a:ext cx="381000" cy="533400"/>
          </a:xfrm>
          <a:prstGeom prst="downArrow">
            <a:avLst>
              <a:gd name="adj1" fmla="val 50000"/>
              <a:gd name="adj2" fmla="val 35000"/>
            </a:avLst>
          </a:prstGeom>
          <a:solidFill>
            <a:srgbClr val="FFCC00"/>
          </a:solidFill>
          <a:ln w="9525">
            <a:solidFill>
              <a:schemeClr val="tx1"/>
            </a:solidFill>
            <a:miter lim="800000"/>
            <a:headEnd/>
            <a:tailEnd/>
          </a:ln>
        </p:spPr>
        <p:txBody>
          <a:bodyPr wrap="none" anchor="ct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endParaRPr lang="es-AR" altLang="es-PE"/>
          </a:p>
        </p:txBody>
      </p:sp>
      <p:sp>
        <p:nvSpPr>
          <p:cNvPr id="14343" name="Rectangle 7"/>
          <p:cNvSpPr>
            <a:spLocks noChangeArrowheads="1"/>
          </p:cNvSpPr>
          <p:nvPr/>
        </p:nvSpPr>
        <p:spPr bwMode="auto">
          <a:xfrm>
            <a:off x="900113" y="511175"/>
            <a:ext cx="5248275" cy="639763"/>
          </a:xfrm>
          <a:prstGeom prst="rect">
            <a:avLst/>
          </a:prstGeom>
          <a:noFill/>
          <a:ln w="9525">
            <a:noFill/>
            <a:miter lim="800000"/>
            <a:headEnd/>
            <a:tailEnd/>
          </a:ln>
          <a:effectLst/>
        </p:spPr>
        <p:txBody>
          <a:bodyPr wrap="none">
            <a:spAutoFit/>
          </a:bodyPr>
          <a:lstStyle/>
          <a:p>
            <a:pPr>
              <a:lnSpc>
                <a:spcPct val="150000"/>
              </a:lnSpc>
              <a:defRPr/>
            </a:pPr>
            <a:r>
              <a:rPr lang="es-ES" sz="2400" b="1">
                <a:solidFill>
                  <a:srgbClr val="CC0066"/>
                </a:solidFill>
                <a:effectLst>
                  <a:outerShdw blurRad="38100" dist="38100" dir="2700000" algn="tl">
                    <a:srgbClr val="000000"/>
                  </a:outerShdw>
                </a:effectLst>
              </a:rPr>
              <a:t>Ley de Boyle y Mariotte – Gráficas:</a:t>
            </a:r>
          </a:p>
        </p:txBody>
      </p:sp>
    </p:spTree>
    <p:extLst>
      <p:ext uri="{BB962C8B-B14F-4D97-AF65-F5344CB8AC3E}">
        <p14:creationId xmlns:p14="http://schemas.microsoft.com/office/powerpoint/2010/main" val="1566407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4981"/>
                                        </p:tgtEl>
                                        <p:attrNameLst>
                                          <p:attrName>style.visibility</p:attrName>
                                        </p:attrNameLst>
                                      </p:cBhvr>
                                      <p:to>
                                        <p:strVal val="visible"/>
                                      </p:to>
                                    </p:set>
                                    <p:animEffect transition="in" filter="wipe(left)">
                                      <p:cBhvr>
                                        <p:cTn id="7" dur="2000"/>
                                        <p:tgtEl>
                                          <p:spTgt spid="254981"/>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54992"/>
                                        </p:tgtEl>
                                        <p:attrNameLst>
                                          <p:attrName>style.visibility</p:attrName>
                                        </p:attrNameLst>
                                      </p:cBhvr>
                                      <p:to>
                                        <p:strVal val="visible"/>
                                      </p:to>
                                    </p:set>
                                    <p:animEffect transition="in" filter="wipe(left)">
                                      <p:cBhvr>
                                        <p:cTn id="11" dur="2000"/>
                                        <p:tgtEl>
                                          <p:spTgt spid="254992"/>
                                        </p:tgtEl>
                                      </p:cBhvr>
                                    </p:animEffect>
                                  </p:childTnLst>
                                </p:cTn>
                              </p:par>
                            </p:childTnLst>
                          </p:cTn>
                        </p:par>
                        <p:par>
                          <p:cTn id="12" fill="hold" nodeType="afterGroup">
                            <p:stCondLst>
                              <p:cond delay="4000"/>
                            </p:stCondLst>
                            <p:childTnLst>
                              <p:par>
                                <p:cTn id="13" presetID="22" presetClass="entr" presetSubtype="2" fill="hold" grpId="0" nodeType="afterEffect">
                                  <p:stCondLst>
                                    <p:cond delay="0"/>
                                  </p:stCondLst>
                                  <p:childTnLst>
                                    <p:set>
                                      <p:cBhvr>
                                        <p:cTn id="14" dur="1" fill="hold">
                                          <p:stCondLst>
                                            <p:cond delay="0"/>
                                          </p:stCondLst>
                                        </p:cTn>
                                        <p:tgtEl>
                                          <p:spTgt spid="254980"/>
                                        </p:tgtEl>
                                        <p:attrNameLst>
                                          <p:attrName>style.visibility</p:attrName>
                                        </p:attrNameLst>
                                      </p:cBhvr>
                                      <p:to>
                                        <p:strVal val="visible"/>
                                      </p:to>
                                    </p:set>
                                    <p:animEffect transition="in" filter="wipe(right)">
                                      <p:cBhvr>
                                        <p:cTn id="15" dur="2000"/>
                                        <p:tgtEl>
                                          <p:spTgt spid="25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0" grpId="0" animBg="1"/>
      <p:bldP spid="254981" grpId="0" animBg="1"/>
      <p:bldP spid="2549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99" y="1785938"/>
            <a:ext cx="4392613" cy="45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8435"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068F4DC7-17A1-4AB0-806E-5CA0BBE18739}" type="slidenum">
              <a:rPr lang="es-ES" sz="1200">
                <a:latin typeface="Arial Black" pitchFamily="34" charset="0"/>
              </a:rPr>
              <a:pPr algn="r" eaLnBrk="1" hangingPunct="1"/>
              <a:t>24</a:t>
            </a:fld>
            <a:endParaRPr lang="es-ES" sz="1200">
              <a:latin typeface="Arial Black" pitchFamily="34" charset="0"/>
            </a:endParaRPr>
          </a:p>
        </p:txBody>
      </p:sp>
      <p:sp>
        <p:nvSpPr>
          <p:cNvPr id="18437" name="Rectangle 3"/>
          <p:cNvSpPr>
            <a:spLocks noChangeArrowheads="1"/>
          </p:cNvSpPr>
          <p:nvPr/>
        </p:nvSpPr>
        <p:spPr bwMode="auto">
          <a:xfrm>
            <a:off x="417513" y="1249363"/>
            <a:ext cx="82169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itchFamily="2" charset="2"/>
              <a:buNone/>
              <a:tabLst>
                <a:tab pos="5430838" algn="l"/>
              </a:tabLst>
            </a:pPr>
            <a:r>
              <a:rPr lang="en-US" sz="2800"/>
              <a:t>Charles (1787)</a:t>
            </a:r>
          </a:p>
        </p:txBody>
      </p:sp>
      <p:sp>
        <p:nvSpPr>
          <p:cNvPr id="18438" name="Text Box 4"/>
          <p:cNvSpPr txBox="1">
            <a:spLocks noChangeArrowheads="1"/>
          </p:cNvSpPr>
          <p:nvPr/>
        </p:nvSpPr>
        <p:spPr bwMode="auto">
          <a:xfrm>
            <a:off x="3686175" y="12239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endParaRPr lang="es-ES" sz="2400">
              <a:latin typeface="Times New Roman" pitchFamily="18" charset="0"/>
            </a:endParaRPr>
          </a:p>
        </p:txBody>
      </p:sp>
      <p:sp>
        <p:nvSpPr>
          <p:cNvPr id="18439" name="Text Box 5"/>
          <p:cNvSpPr txBox="1">
            <a:spLocks noChangeArrowheads="1"/>
          </p:cNvSpPr>
          <p:nvPr/>
        </p:nvSpPr>
        <p:spPr bwMode="auto">
          <a:xfrm>
            <a:off x="3714750" y="1214438"/>
            <a:ext cx="1214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2800">
                <a:solidFill>
                  <a:schemeClr val="tx2"/>
                </a:solidFill>
              </a:rPr>
              <a:t>V</a:t>
            </a:r>
            <a:r>
              <a:rPr lang="en-US" sz="2800">
                <a:solidFill>
                  <a:schemeClr val="tx2"/>
                </a:solidFill>
                <a:latin typeface="Times New Roman" pitchFamily="18" charset="0"/>
              </a:rPr>
              <a:t> </a:t>
            </a:r>
            <a:r>
              <a:rPr lang="en-US" sz="2800">
                <a:solidFill>
                  <a:schemeClr val="tx2"/>
                </a:solidFill>
                <a:sym typeface="Symbol" pitchFamily="18" charset="2"/>
              </a:rPr>
              <a:t></a:t>
            </a:r>
            <a:r>
              <a:rPr lang="en-US" sz="2800">
                <a:solidFill>
                  <a:schemeClr val="tx2"/>
                </a:solidFill>
                <a:latin typeface="Times New Roman" pitchFamily="18" charset="0"/>
                <a:sym typeface="WP MathA" pitchFamily="2" charset="2"/>
              </a:rPr>
              <a:t> </a:t>
            </a:r>
            <a:r>
              <a:rPr lang="en-US" sz="2800">
                <a:solidFill>
                  <a:schemeClr val="tx2"/>
                </a:solidFill>
                <a:sym typeface="WP MathA" pitchFamily="2" charset="2"/>
              </a:rPr>
              <a:t>T </a:t>
            </a:r>
          </a:p>
        </p:txBody>
      </p:sp>
      <p:sp>
        <p:nvSpPr>
          <p:cNvPr id="18440" name="Text Box 6"/>
          <p:cNvSpPr txBox="1">
            <a:spLocks noChangeArrowheads="1"/>
          </p:cNvSpPr>
          <p:nvPr/>
        </p:nvSpPr>
        <p:spPr bwMode="auto">
          <a:xfrm>
            <a:off x="4857750" y="2286000"/>
            <a:ext cx="38576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a:spcBef>
                <a:spcPct val="50000"/>
              </a:spcBef>
            </a:pPr>
            <a:r>
              <a:rPr lang="en-US" sz="2800"/>
              <a:t>V </a:t>
            </a:r>
            <a:r>
              <a:rPr lang="en-US" sz="2800">
                <a:sym typeface="WP MathA" pitchFamily="2" charset="2"/>
              </a:rPr>
              <a:t>= k</a:t>
            </a:r>
            <a:r>
              <a:rPr lang="en-US" sz="2800" baseline="-25000">
                <a:sym typeface="WP MathA" pitchFamily="2" charset="2"/>
              </a:rPr>
              <a:t>3</a:t>
            </a:r>
            <a:r>
              <a:rPr lang="en-US" sz="2800">
                <a:sym typeface="WP MathA" pitchFamily="2" charset="2"/>
              </a:rPr>
              <a:t> T     </a:t>
            </a:r>
          </a:p>
          <a:p>
            <a:pPr algn="ctr">
              <a:spcBef>
                <a:spcPct val="50000"/>
              </a:spcBef>
            </a:pPr>
            <a:r>
              <a:rPr lang="en-US" sz="2800">
                <a:sym typeface="WP MathA" pitchFamily="2" charset="2"/>
              </a:rPr>
              <a:t>para n y P constantes     </a:t>
            </a:r>
          </a:p>
        </p:txBody>
      </p:sp>
      <p:sp>
        <p:nvSpPr>
          <p:cNvPr id="18441" name="Rectangle 8"/>
          <p:cNvSpPr>
            <a:spLocks noChangeArrowheads="1"/>
          </p:cNvSpPr>
          <p:nvPr/>
        </p:nvSpPr>
        <p:spPr bwMode="auto">
          <a:xfrm>
            <a:off x="5929313" y="2286000"/>
            <a:ext cx="1728787" cy="6477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s-AR"/>
          </a:p>
        </p:txBody>
      </p:sp>
      <p:sp>
        <p:nvSpPr>
          <p:cNvPr id="18442" name="Text Box 9"/>
          <p:cNvSpPr txBox="1">
            <a:spLocks noChangeArrowheads="1"/>
          </p:cNvSpPr>
          <p:nvPr/>
        </p:nvSpPr>
        <p:spPr bwMode="auto">
          <a:xfrm>
            <a:off x="5786438" y="3571875"/>
            <a:ext cx="25939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sz="2400"/>
              <a:t>Para 2 estados:</a:t>
            </a:r>
          </a:p>
          <a:p>
            <a:pPr eaLnBrk="1" hangingPunct="1">
              <a:spcBef>
                <a:spcPct val="50000"/>
              </a:spcBef>
            </a:pPr>
            <a:r>
              <a:rPr lang="es-ES" sz="2400"/>
              <a:t>V</a:t>
            </a:r>
            <a:r>
              <a:rPr lang="es-ES" sz="2400" baseline="-25000"/>
              <a:t>1</a:t>
            </a:r>
            <a:r>
              <a:rPr lang="es-ES" sz="2400"/>
              <a:t>/T</a:t>
            </a:r>
            <a:r>
              <a:rPr lang="es-ES" sz="2400" baseline="-25000"/>
              <a:t>1</a:t>
            </a:r>
            <a:r>
              <a:rPr lang="es-ES" sz="2400"/>
              <a:t>= cte=V</a:t>
            </a:r>
            <a:r>
              <a:rPr lang="es-ES" sz="2400" baseline="-25000"/>
              <a:t>2</a:t>
            </a:r>
            <a:r>
              <a:rPr lang="es-ES" sz="2400"/>
              <a:t>/T</a:t>
            </a:r>
            <a:r>
              <a:rPr lang="es-ES" sz="2400" baseline="-25000"/>
              <a:t>2</a:t>
            </a:r>
          </a:p>
        </p:txBody>
      </p:sp>
      <p:sp>
        <p:nvSpPr>
          <p:cNvPr id="18443" name="11 CuadroTexto"/>
          <p:cNvSpPr txBox="1">
            <a:spLocks noChangeArrowheads="1"/>
          </p:cNvSpPr>
          <p:nvPr/>
        </p:nvSpPr>
        <p:spPr bwMode="auto">
          <a:xfrm>
            <a:off x="5143500" y="1000125"/>
            <a:ext cx="3643313" cy="11906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a:t>A presión constante, una cierta cantidad de gas ideal, aumenta el volumen en forma directamente proporcional a la T.</a:t>
            </a:r>
          </a:p>
        </p:txBody>
      </p:sp>
      <p:sp>
        <p:nvSpPr>
          <p:cNvPr id="12" name="Rectangle 2"/>
          <p:cNvSpPr txBox="1">
            <a:spLocks noChangeArrowheads="1"/>
          </p:cNvSpPr>
          <p:nvPr/>
        </p:nvSpPr>
        <p:spPr>
          <a:xfrm>
            <a:off x="467544" y="476672"/>
            <a:ext cx="4104456" cy="638944"/>
          </a:xfrm>
          <a:prstGeom prst="rect">
            <a:avLst/>
          </a:prstGeom>
        </p:spPr>
        <p:txBody>
          <a:bodyP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4000" b="1" i="0" u="none" strike="noStrike" kern="1200" cap="none" spc="0" normalizeH="0" baseline="0" noProof="0" dirty="0" smtClean="0">
                <a:ln>
                  <a:noFill/>
                </a:ln>
                <a:solidFill>
                  <a:schemeClr val="accent3">
                    <a:lumMod val="75000"/>
                  </a:schemeClr>
                </a:solidFill>
                <a:effectLst/>
                <a:uLnTx/>
                <a:uFillTx/>
                <a:latin typeface="+mj-lt"/>
                <a:ea typeface="+mj-ea"/>
                <a:cs typeface="+mj-cs"/>
              </a:rPr>
              <a:t>Leyes de Charles</a:t>
            </a:r>
            <a:endParaRPr kumimoji="0" lang="es-ES_tradnl" sz="4000" b="1" i="0" u="none" strike="noStrike" kern="1200" cap="none" spc="0" normalizeH="0" baseline="0" noProof="0" dirty="0">
              <a:ln>
                <a:noFill/>
              </a:ln>
              <a:solidFill>
                <a:schemeClr val="accent3">
                  <a:lumMod val="75000"/>
                </a:schemeClr>
              </a:solidFill>
              <a:effectLst/>
              <a:uLnTx/>
              <a:uFillTx/>
              <a:latin typeface="+mj-lt"/>
              <a:ea typeface="+mj-ea"/>
              <a:cs typeface="+mj-cs"/>
            </a:endParaRPr>
          </a:p>
        </p:txBody>
      </p:sp>
    </p:spTree>
    <p:extLst>
      <p:ext uri="{BB962C8B-B14F-4D97-AF65-F5344CB8AC3E}">
        <p14:creationId xmlns:p14="http://schemas.microsoft.com/office/powerpoint/2010/main" val="4019955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844824"/>
            <a:ext cx="8280920"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a:spLocks noChangeArrowheads="1"/>
          </p:cNvSpPr>
          <p:nvPr/>
        </p:nvSpPr>
        <p:spPr bwMode="auto">
          <a:xfrm>
            <a:off x="441575" y="368425"/>
            <a:ext cx="8077200" cy="1077218"/>
          </a:xfrm>
          <a:prstGeom prst="rect">
            <a:avLst/>
          </a:prstGeom>
          <a:solidFill>
            <a:schemeClr val="accent6">
              <a:lumMod val="40000"/>
              <a:lumOff val="60000"/>
            </a:schemeClr>
          </a:solidFill>
          <a:ln>
            <a:noFill/>
          </a:ln>
          <a:extLst/>
        </p:spPr>
        <p:txBody>
          <a:bodyPr anchor="ctr">
            <a:spAutoFit/>
          </a:bodyPr>
          <a:lstStyle/>
          <a:p>
            <a:pPr algn="ctr"/>
            <a:r>
              <a:rPr lang="en-US" sz="3200" dirty="0" err="1" smtClean="0"/>
              <a:t>Efecto</a:t>
            </a:r>
            <a:r>
              <a:rPr lang="en-US" sz="3200" dirty="0" smtClean="0"/>
              <a:t> de la </a:t>
            </a:r>
            <a:r>
              <a:rPr lang="en-US" sz="3200" dirty="0" err="1" smtClean="0"/>
              <a:t>temperatura</a:t>
            </a:r>
            <a:r>
              <a:rPr lang="en-US" sz="3200" dirty="0" smtClean="0"/>
              <a:t> </a:t>
            </a:r>
            <a:r>
              <a:rPr lang="en-US" sz="3200" dirty="0" err="1" smtClean="0"/>
              <a:t>sobre</a:t>
            </a:r>
            <a:r>
              <a:rPr lang="en-US" sz="3200" dirty="0" smtClean="0"/>
              <a:t> el </a:t>
            </a:r>
            <a:r>
              <a:rPr lang="en-US" sz="3200" dirty="0" err="1" smtClean="0"/>
              <a:t>volumen</a:t>
            </a:r>
            <a:r>
              <a:rPr lang="en-US" sz="3200" dirty="0" smtClean="0"/>
              <a:t> de un gas: Ley </a:t>
            </a:r>
            <a:r>
              <a:rPr lang="en-US" sz="3200" dirty="0"/>
              <a:t>de Charles</a:t>
            </a:r>
            <a:endParaRPr lang="en-US" sz="4400" dirty="0"/>
          </a:p>
        </p:txBody>
      </p:sp>
    </p:spTree>
    <p:extLst>
      <p:ext uri="{BB962C8B-B14F-4D97-AF65-F5344CB8AC3E}">
        <p14:creationId xmlns:p14="http://schemas.microsoft.com/office/powerpoint/2010/main" val="2334809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916832"/>
            <a:ext cx="7931490"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a:spLocks noChangeArrowheads="1"/>
          </p:cNvSpPr>
          <p:nvPr/>
        </p:nvSpPr>
        <p:spPr bwMode="auto">
          <a:xfrm>
            <a:off x="465850" y="620688"/>
            <a:ext cx="8077200" cy="1077218"/>
          </a:xfrm>
          <a:prstGeom prst="rect">
            <a:avLst/>
          </a:prstGeom>
          <a:solidFill>
            <a:schemeClr val="accent6">
              <a:lumMod val="40000"/>
              <a:lumOff val="60000"/>
            </a:schemeClr>
          </a:solidFill>
          <a:ln>
            <a:noFill/>
          </a:ln>
          <a:extLst/>
        </p:spPr>
        <p:txBody>
          <a:bodyPr anchor="ctr">
            <a:spAutoFit/>
          </a:bodyPr>
          <a:lstStyle/>
          <a:p>
            <a:pPr algn="ctr"/>
            <a:r>
              <a:rPr lang="en-US" sz="3200" dirty="0" err="1" smtClean="0"/>
              <a:t>Efecto</a:t>
            </a:r>
            <a:r>
              <a:rPr lang="en-US" sz="3200" dirty="0" smtClean="0"/>
              <a:t> de la </a:t>
            </a:r>
            <a:r>
              <a:rPr lang="en-US" sz="3200" dirty="0" err="1" smtClean="0"/>
              <a:t>temperatura</a:t>
            </a:r>
            <a:r>
              <a:rPr lang="en-US" sz="3200" dirty="0" smtClean="0"/>
              <a:t> </a:t>
            </a:r>
            <a:r>
              <a:rPr lang="en-US" sz="3200" dirty="0" err="1" smtClean="0"/>
              <a:t>sobre</a:t>
            </a:r>
            <a:r>
              <a:rPr lang="en-US" sz="3200" dirty="0" smtClean="0"/>
              <a:t> el </a:t>
            </a:r>
            <a:r>
              <a:rPr lang="en-US" sz="3200" dirty="0" err="1" smtClean="0"/>
              <a:t>volumen</a:t>
            </a:r>
            <a:r>
              <a:rPr lang="en-US" sz="3200" dirty="0" smtClean="0"/>
              <a:t> de un gas: Ley </a:t>
            </a:r>
            <a:r>
              <a:rPr lang="en-US" sz="3200" dirty="0"/>
              <a:t>de Charles</a:t>
            </a:r>
            <a:endParaRPr lang="en-US" sz="4400" dirty="0"/>
          </a:p>
        </p:txBody>
      </p:sp>
    </p:spTree>
    <p:extLst>
      <p:ext uri="{BB962C8B-B14F-4D97-AF65-F5344CB8AC3E}">
        <p14:creationId xmlns:p14="http://schemas.microsoft.com/office/powerpoint/2010/main" val="62386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850" y="1447800"/>
            <a:ext cx="2832100" cy="3960813"/>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sp>
        <p:nvSpPr>
          <p:cNvPr id="17413" name="Rectangle 5"/>
          <p:cNvSpPr>
            <a:spLocks noChangeArrowheads="1"/>
          </p:cNvSpPr>
          <p:nvPr/>
        </p:nvSpPr>
        <p:spPr bwMode="auto">
          <a:xfrm>
            <a:off x="412750" y="439738"/>
            <a:ext cx="6000361" cy="574901"/>
          </a:xfrm>
          <a:prstGeom prst="rect">
            <a:avLst/>
          </a:prstGeom>
          <a:noFill/>
          <a:ln w="9525">
            <a:noFill/>
            <a:miter lim="800000"/>
            <a:headEnd/>
            <a:tailEnd/>
          </a:ln>
          <a:effectLst/>
        </p:spPr>
        <p:txBody>
          <a:bodyPr wrap="none">
            <a:spAutoFit/>
          </a:bodyPr>
          <a:lstStyle/>
          <a:p>
            <a:pPr>
              <a:lnSpc>
                <a:spcPct val="150000"/>
              </a:lnSpc>
              <a:defRPr/>
            </a:pPr>
            <a:r>
              <a:rPr lang="es-ES" sz="2400" b="1" dirty="0">
                <a:solidFill>
                  <a:srgbClr val="CC0066"/>
                </a:solidFill>
                <a:effectLst>
                  <a:outerShdw blurRad="38100" dist="38100" dir="2700000" algn="tl">
                    <a:srgbClr val="000000"/>
                  </a:outerShdw>
                </a:effectLst>
              </a:rPr>
              <a:t>Ley de Charles y Gay Lussac </a:t>
            </a:r>
            <a:r>
              <a:rPr lang="es-ES" sz="2400" b="1" dirty="0" smtClean="0">
                <a:solidFill>
                  <a:srgbClr val="CC0066"/>
                </a:solidFill>
                <a:effectLst>
                  <a:outerShdw blurRad="38100" dist="38100" dir="2700000" algn="tl">
                    <a:srgbClr val="000000"/>
                  </a:outerShdw>
                </a:effectLst>
              </a:rPr>
              <a:t>– </a:t>
            </a:r>
            <a:r>
              <a:rPr lang="es-ES" sz="2400" b="1" dirty="0">
                <a:solidFill>
                  <a:srgbClr val="CC0066"/>
                </a:solidFill>
                <a:effectLst>
                  <a:outerShdw blurRad="38100" dist="38100" dir="2700000" algn="tl">
                    <a:srgbClr val="000000"/>
                  </a:outerShdw>
                </a:effectLst>
              </a:rPr>
              <a:t>Gráfica:</a:t>
            </a:r>
          </a:p>
        </p:txBody>
      </p:sp>
      <p:graphicFrame>
        <p:nvGraphicFramePr>
          <p:cNvPr id="15365" name="Object 6"/>
          <p:cNvGraphicFramePr>
            <a:graphicFrameLocks noChangeAspect="1"/>
          </p:cNvGraphicFramePr>
          <p:nvPr/>
        </p:nvGraphicFramePr>
        <p:xfrm>
          <a:off x="3924300" y="1865313"/>
          <a:ext cx="4970463" cy="3595687"/>
        </p:xfrm>
        <a:graphic>
          <a:graphicData uri="http://schemas.openxmlformats.org/presentationml/2006/ole">
            <mc:AlternateContent xmlns:mc="http://schemas.openxmlformats.org/markup-compatibility/2006">
              <mc:Choice xmlns:v="urn:schemas-microsoft-com:vml" Requires="v">
                <p:oleObj spid="_x0000_s25613" name="Worksheet" r:id="rId5" imgW="3962400" imgH="2867025" progId="Excel.Sheet.8">
                  <p:link updateAutomatic="1"/>
                </p:oleObj>
              </mc:Choice>
              <mc:Fallback>
                <p:oleObj name="Worksheet" r:id="rId5" imgW="3962400" imgH="2867025" progId="Excel.Sheet.8">
                  <p:link updateAutomatic="1"/>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1865313"/>
                        <a:ext cx="4970463" cy="359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1 CuadroTexto"/>
          <p:cNvSpPr txBox="1"/>
          <p:nvPr/>
        </p:nvSpPr>
        <p:spPr>
          <a:xfrm>
            <a:off x="683568" y="5836622"/>
            <a:ext cx="7781297" cy="369332"/>
          </a:xfrm>
          <a:prstGeom prst="rect">
            <a:avLst/>
          </a:prstGeom>
          <a:noFill/>
        </p:spPr>
        <p:txBody>
          <a:bodyPr wrap="none" rtlCol="0">
            <a:spAutoFit/>
          </a:bodyPr>
          <a:lstStyle/>
          <a:p>
            <a:r>
              <a:rPr lang="es-PE" dirty="0" smtClean="0"/>
              <a:t>Volumen de un gas es directamente proporcional a la temperatura</a:t>
            </a:r>
            <a:endParaRPr lang="es-PE" dirty="0"/>
          </a:p>
        </p:txBody>
      </p:sp>
    </p:spTree>
    <p:extLst>
      <p:ext uri="{BB962C8B-B14F-4D97-AF65-F5344CB8AC3E}">
        <p14:creationId xmlns:p14="http://schemas.microsoft.com/office/powerpoint/2010/main" val="45871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3956"/>
                                        </p:tgtEl>
                                        <p:attrNameLst>
                                          <p:attrName>style.visibility</p:attrName>
                                        </p:attrNameLst>
                                      </p:cBhvr>
                                      <p:to>
                                        <p:strVal val="visible"/>
                                      </p:to>
                                    </p:set>
                                    <p:animEffect transition="in" filter="wipe(left)">
                                      <p:cBhvr>
                                        <p:cTn id="7" dur="2000"/>
                                        <p:tgtEl>
                                          <p:spTgt spid="253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780929"/>
            <a:ext cx="5206686" cy="337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9459" name="3 Marcador de número de diapositiva"/>
          <p:cNvSpPr txBox="1">
            <a:spLocks noGrp="1"/>
          </p:cNvSpPr>
          <p:nvPr/>
        </p:nvSpPr>
        <p:spPr bwMode="auto">
          <a:xfrm>
            <a:off x="6538511" y="6378697"/>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CA2BE695-6DD8-42BB-9CF3-981EEA61778C}" type="slidenum">
              <a:rPr lang="es-ES" sz="1200">
                <a:latin typeface="Arial Black" pitchFamily="34" charset="0"/>
              </a:rPr>
              <a:pPr algn="r" eaLnBrk="1" hangingPunct="1"/>
              <a:t>28</a:t>
            </a:fld>
            <a:endParaRPr lang="es-ES" sz="1200">
              <a:latin typeface="Arial Black" pitchFamily="34" charset="0"/>
            </a:endParaRPr>
          </a:p>
        </p:txBody>
      </p:sp>
      <p:sp>
        <p:nvSpPr>
          <p:cNvPr id="19460" name="Rectangle 2"/>
          <p:cNvSpPr>
            <a:spLocks noChangeArrowheads="1"/>
          </p:cNvSpPr>
          <p:nvPr/>
        </p:nvSpPr>
        <p:spPr bwMode="auto">
          <a:xfrm>
            <a:off x="457200" y="265113"/>
            <a:ext cx="8077200" cy="579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200"/>
              <a:t>Ley de Gay-Lussac</a:t>
            </a:r>
            <a:endParaRPr lang="en-US" sz="4400"/>
          </a:p>
        </p:txBody>
      </p:sp>
      <p:sp>
        <p:nvSpPr>
          <p:cNvPr id="19461" name="5 Rectángulo"/>
          <p:cNvSpPr>
            <a:spLocks noChangeArrowheads="1"/>
          </p:cNvSpPr>
          <p:nvPr/>
        </p:nvSpPr>
        <p:spPr bwMode="auto">
          <a:xfrm>
            <a:off x="1628374" y="1058985"/>
            <a:ext cx="5143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spcBef>
                <a:spcPct val="20000"/>
              </a:spcBef>
              <a:buClr>
                <a:schemeClr val="bg2"/>
              </a:buClr>
              <a:buSzPct val="75000"/>
              <a:buFont typeface="Wingdings" pitchFamily="2" charset="2"/>
              <a:buNone/>
              <a:tabLst>
                <a:tab pos="5430838" algn="l"/>
              </a:tabLst>
            </a:pPr>
            <a:r>
              <a:rPr lang="en-US" sz="2800"/>
              <a:t>Gay-Lussac (1802)     P </a:t>
            </a:r>
            <a:r>
              <a:rPr lang="en-US" sz="2800">
                <a:latin typeface="Symbol" pitchFamily="18" charset="2"/>
              </a:rPr>
              <a:t>a</a:t>
            </a:r>
            <a:r>
              <a:rPr lang="en-US" sz="2800"/>
              <a:t> T</a:t>
            </a:r>
          </a:p>
        </p:txBody>
      </p:sp>
      <p:sp>
        <p:nvSpPr>
          <p:cNvPr id="19462" name="6 CuadroTexto"/>
          <p:cNvSpPr txBox="1">
            <a:spLocks noChangeArrowheads="1"/>
          </p:cNvSpPr>
          <p:nvPr/>
        </p:nvSpPr>
        <p:spPr bwMode="auto">
          <a:xfrm>
            <a:off x="1699811" y="1701922"/>
            <a:ext cx="4572000" cy="9239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a:t>A volumen constante, una cierta cantidad de gas ideal, aumenta la presión en forma directamente proporcional a la T.</a:t>
            </a:r>
          </a:p>
        </p:txBody>
      </p:sp>
      <p:sp>
        <p:nvSpPr>
          <p:cNvPr id="19463" name="Text Box 6"/>
          <p:cNvSpPr txBox="1">
            <a:spLocks noChangeArrowheads="1"/>
          </p:cNvSpPr>
          <p:nvPr/>
        </p:nvSpPr>
        <p:spPr bwMode="auto">
          <a:xfrm>
            <a:off x="4843061" y="3344985"/>
            <a:ext cx="3929063"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a:spcBef>
                <a:spcPct val="50000"/>
              </a:spcBef>
            </a:pPr>
            <a:r>
              <a:rPr lang="en-US" sz="2800" dirty="0"/>
              <a:t>P </a:t>
            </a:r>
            <a:r>
              <a:rPr lang="en-US" sz="2800" dirty="0">
                <a:sym typeface="WP MathA" pitchFamily="2" charset="2"/>
              </a:rPr>
              <a:t>= k</a:t>
            </a:r>
            <a:r>
              <a:rPr lang="en-US" sz="2800" baseline="-25000" dirty="0">
                <a:sym typeface="WP MathA" pitchFamily="2" charset="2"/>
              </a:rPr>
              <a:t>4</a:t>
            </a:r>
            <a:r>
              <a:rPr lang="en-US" sz="2800" dirty="0">
                <a:sym typeface="WP MathA" pitchFamily="2" charset="2"/>
              </a:rPr>
              <a:t> T     </a:t>
            </a:r>
          </a:p>
          <a:p>
            <a:pPr algn="ctr">
              <a:spcBef>
                <a:spcPct val="50000"/>
              </a:spcBef>
            </a:pPr>
            <a:r>
              <a:rPr lang="en-US" sz="2800" dirty="0">
                <a:sym typeface="WP MathA" pitchFamily="2" charset="2"/>
              </a:rPr>
              <a:t>para n y V </a:t>
            </a:r>
            <a:r>
              <a:rPr lang="en-US" sz="2800" dirty="0" err="1">
                <a:sym typeface="WP MathA" pitchFamily="2" charset="2"/>
              </a:rPr>
              <a:t>constantes</a:t>
            </a:r>
            <a:r>
              <a:rPr lang="en-US" sz="2800" dirty="0">
                <a:sym typeface="WP MathA" pitchFamily="2" charset="2"/>
              </a:rPr>
              <a:t>     </a:t>
            </a:r>
          </a:p>
        </p:txBody>
      </p:sp>
      <p:sp>
        <p:nvSpPr>
          <p:cNvPr id="19464" name="Rectangle 8"/>
          <p:cNvSpPr>
            <a:spLocks noChangeArrowheads="1"/>
          </p:cNvSpPr>
          <p:nvPr/>
        </p:nvSpPr>
        <p:spPr bwMode="auto">
          <a:xfrm>
            <a:off x="5843186" y="3273547"/>
            <a:ext cx="1728788" cy="6477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s-AR"/>
          </a:p>
        </p:txBody>
      </p:sp>
      <p:sp>
        <p:nvSpPr>
          <p:cNvPr id="19465" name="Text Box 9"/>
          <p:cNvSpPr txBox="1">
            <a:spLocks noChangeArrowheads="1"/>
          </p:cNvSpPr>
          <p:nvPr/>
        </p:nvSpPr>
        <p:spPr bwMode="auto">
          <a:xfrm>
            <a:off x="5771749" y="4559422"/>
            <a:ext cx="27368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sz="2400" dirty="0"/>
              <a:t>Para 2 estados:</a:t>
            </a:r>
          </a:p>
          <a:p>
            <a:pPr eaLnBrk="1" hangingPunct="1">
              <a:spcBef>
                <a:spcPct val="50000"/>
              </a:spcBef>
            </a:pPr>
            <a:r>
              <a:rPr lang="es-ES" sz="2400" dirty="0"/>
              <a:t>P</a:t>
            </a:r>
            <a:r>
              <a:rPr lang="es-ES" sz="2400" baseline="-25000" dirty="0"/>
              <a:t>1</a:t>
            </a:r>
            <a:r>
              <a:rPr lang="es-ES" sz="2400" dirty="0"/>
              <a:t>/T</a:t>
            </a:r>
            <a:r>
              <a:rPr lang="es-ES" sz="2400" baseline="-25000" dirty="0"/>
              <a:t>1</a:t>
            </a:r>
            <a:r>
              <a:rPr lang="es-ES" sz="2400" dirty="0"/>
              <a:t>= </a:t>
            </a:r>
            <a:r>
              <a:rPr lang="es-ES" sz="2400" dirty="0" err="1"/>
              <a:t>cte</a:t>
            </a:r>
            <a:r>
              <a:rPr lang="es-ES" sz="2400" dirty="0"/>
              <a:t>=P</a:t>
            </a:r>
            <a:r>
              <a:rPr lang="es-ES" sz="2400" baseline="-25000" dirty="0"/>
              <a:t>2</a:t>
            </a:r>
            <a:r>
              <a:rPr lang="es-ES" sz="2400" dirty="0"/>
              <a:t>/T</a:t>
            </a:r>
            <a:r>
              <a:rPr lang="es-ES" sz="2400" baseline="-25000" dirty="0"/>
              <a:t>2</a:t>
            </a:r>
          </a:p>
        </p:txBody>
      </p:sp>
      <p:pic>
        <p:nvPicPr>
          <p:cNvPr id="1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5764" y="445326"/>
            <a:ext cx="1764855" cy="2568453"/>
          </a:xfrm>
          <a:prstGeom prst="rect">
            <a:avLst/>
          </a:prstGeom>
          <a:noFill/>
          <a:ln w="9525">
            <a:solidFill>
              <a:srgbClr val="00008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49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Text Box 3"/>
          <p:cNvSpPr txBox="1">
            <a:spLocks noChangeArrowheads="1"/>
          </p:cNvSpPr>
          <p:nvPr/>
        </p:nvSpPr>
        <p:spPr bwMode="auto">
          <a:xfrm>
            <a:off x="762000" y="260350"/>
            <a:ext cx="5538788" cy="2428875"/>
          </a:xfrm>
          <a:prstGeom prst="rect">
            <a:avLst/>
          </a:prstGeom>
          <a:noFill/>
          <a:ln w="9525">
            <a:noFill/>
            <a:miter lim="800000"/>
            <a:headEnd/>
            <a:tailEnd/>
          </a:ln>
          <a:effectLst/>
        </p:spPr>
        <p:txBody>
          <a:bodyPr>
            <a:spAutoFit/>
          </a:bodyPr>
          <a:lstStyle/>
          <a:p>
            <a:pPr algn="just">
              <a:lnSpc>
                <a:spcPct val="150000"/>
              </a:lnSpc>
              <a:spcBef>
                <a:spcPct val="50000"/>
              </a:spcBef>
              <a:defRPr/>
            </a:pPr>
            <a:r>
              <a:rPr lang="es-ES" sz="2400" b="1">
                <a:solidFill>
                  <a:srgbClr val="CC0066"/>
                </a:solidFill>
                <a:effectLst>
                  <a:outerShdw blurRad="38100" dist="38100" dir="2700000" algn="tl">
                    <a:srgbClr val="000000"/>
                  </a:outerShdw>
                </a:effectLst>
              </a:rPr>
              <a:t>Ley de Avogadro</a:t>
            </a:r>
          </a:p>
          <a:p>
            <a:pPr algn="just">
              <a:lnSpc>
                <a:spcPct val="150000"/>
              </a:lnSpc>
              <a:spcBef>
                <a:spcPct val="50000"/>
              </a:spcBef>
              <a:defRPr/>
            </a:pPr>
            <a:r>
              <a:rPr lang="es-ES" b="1"/>
              <a:t>	</a:t>
            </a:r>
            <a:r>
              <a:rPr lang="es-ES" b="1" i="1"/>
              <a:t>“</a:t>
            </a:r>
            <a:r>
              <a:rPr lang="en-US" b="1" i="1"/>
              <a:t>El volumen que ocupa un gas, cuando la presión y la temperatura se mantienen constantes, es proporcional al número de partículas”.</a:t>
            </a:r>
            <a:endParaRPr lang="es-ES" b="1" i="1"/>
          </a:p>
        </p:txBody>
      </p:sp>
      <p:pic>
        <p:nvPicPr>
          <p:cNvPr id="21709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9925" y="1125538"/>
            <a:ext cx="1443038" cy="1798637"/>
          </a:xfrm>
          <a:prstGeom prst="rect">
            <a:avLst/>
          </a:prstGeom>
          <a:noFill/>
          <a:ln w="12700">
            <a:solidFill>
              <a:srgbClr val="000080"/>
            </a:solidFill>
            <a:miter lim="800000"/>
            <a:headEnd/>
            <a:tailEnd/>
          </a:ln>
          <a:effectLst>
            <a:outerShdw dist="89803" dir="18900000" algn="ctr" rotWithShape="0">
              <a:srgbClr val="777777">
                <a:alpha val="50000"/>
              </a:srgbClr>
            </a:outerShdw>
          </a:effectLst>
          <a:extLst>
            <a:ext uri="{909E8E84-426E-40DD-AFC4-6F175D3DCCD1}">
              <a14:hiddenFill xmlns:a14="http://schemas.microsoft.com/office/drawing/2010/main">
                <a:solidFill>
                  <a:srgbClr val="FFFFFF"/>
                </a:solidFill>
              </a14:hiddenFill>
            </a:ext>
          </a:extLst>
        </p:spPr>
      </p:pic>
      <p:sp>
        <p:nvSpPr>
          <p:cNvPr id="217092" name="Rectangle 4"/>
          <p:cNvSpPr>
            <a:spLocks noChangeArrowheads="1"/>
          </p:cNvSpPr>
          <p:nvPr/>
        </p:nvSpPr>
        <p:spPr bwMode="auto">
          <a:xfrm>
            <a:off x="2354263" y="2636838"/>
            <a:ext cx="22177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lnSpc>
                <a:spcPct val="150000"/>
              </a:lnSpc>
              <a:spcBef>
                <a:spcPct val="50000"/>
              </a:spcBef>
            </a:pPr>
            <a:r>
              <a:rPr lang="es-ES" altLang="es-PE" b="1"/>
              <a:t>V </a:t>
            </a:r>
            <a:r>
              <a:rPr lang="el-GR" altLang="es-PE" b="1">
                <a:cs typeface="Arial" charset="0"/>
              </a:rPr>
              <a:t>α</a:t>
            </a:r>
            <a:r>
              <a:rPr lang="es-ES" altLang="es-PE" b="1"/>
              <a:t> n (a T y P ctes)</a:t>
            </a:r>
          </a:p>
        </p:txBody>
      </p:sp>
      <p:sp>
        <p:nvSpPr>
          <p:cNvPr id="217094" name="Rectangle 6"/>
          <p:cNvSpPr>
            <a:spLocks noChangeArrowheads="1"/>
          </p:cNvSpPr>
          <p:nvPr/>
        </p:nvSpPr>
        <p:spPr bwMode="auto">
          <a:xfrm>
            <a:off x="2843213" y="3860800"/>
            <a:ext cx="936625" cy="376238"/>
          </a:xfrm>
          <a:prstGeom prst="rect">
            <a:avLst/>
          </a:prstGeom>
          <a:solidFill>
            <a:srgbClr val="9999FF"/>
          </a:solidFill>
          <a:ln w="9525">
            <a:solidFill>
              <a:srgbClr val="000080"/>
            </a:solidFill>
            <a:miter lim="800000"/>
            <a:headEnd/>
            <a:tailEnd/>
          </a:ln>
        </p:spPr>
        <p:txBody>
          <a:bodyPr wrap="none">
            <a:spAutoFit/>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r>
              <a:rPr lang="es-ES" altLang="es-PE" b="1"/>
              <a:t>V = k.n</a:t>
            </a:r>
          </a:p>
        </p:txBody>
      </p:sp>
      <p:grpSp>
        <p:nvGrpSpPr>
          <p:cNvPr id="2" name="Group 16"/>
          <p:cNvGrpSpPr>
            <a:grpSpLocks/>
          </p:cNvGrpSpPr>
          <p:nvPr/>
        </p:nvGrpSpPr>
        <p:grpSpPr bwMode="auto">
          <a:xfrm>
            <a:off x="5435600" y="3429000"/>
            <a:ext cx="2884488" cy="2743200"/>
            <a:chOff x="3323" y="2341"/>
            <a:chExt cx="1817" cy="1728"/>
          </a:xfrm>
        </p:grpSpPr>
        <p:graphicFrame>
          <p:nvGraphicFramePr>
            <p:cNvPr id="18442" name="Object 7"/>
            <p:cNvGraphicFramePr>
              <a:graphicFrameLocks noChangeAspect="1"/>
            </p:cNvGraphicFramePr>
            <p:nvPr/>
          </p:nvGraphicFramePr>
          <p:xfrm>
            <a:off x="3334" y="2341"/>
            <a:ext cx="1806" cy="1722"/>
          </p:xfrm>
          <a:graphic>
            <a:graphicData uri="http://schemas.openxmlformats.org/presentationml/2006/ole">
              <mc:AlternateContent xmlns:mc="http://schemas.openxmlformats.org/markup-compatibility/2006">
                <mc:Choice xmlns:v="urn:schemas-microsoft-com:vml" Requires="v">
                  <p:oleObj spid="_x0000_s26635" name="Imagen de mapa de bits" r:id="rId5" imgW="2866667" imgH="2734057" progId="PBrush">
                    <p:embed/>
                  </p:oleObj>
                </mc:Choice>
                <mc:Fallback>
                  <p:oleObj name="Imagen de mapa de bits" r:id="rId5" imgW="2866667" imgH="2734057" progId="PBrush">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4" y="2341"/>
                          <a:ext cx="1806" cy="1722"/>
                        </a:xfrm>
                        <a:prstGeom prst="rect">
                          <a:avLst/>
                        </a:prstGeom>
                        <a:noFill/>
                        <a:ln w="9525">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3" name="Text Box 8"/>
            <p:cNvSpPr txBox="1">
              <a:spLocks noChangeArrowheads="1"/>
            </p:cNvSpPr>
            <p:nvPr/>
          </p:nvSpPr>
          <p:spPr bwMode="auto">
            <a:xfrm rot="-5400000">
              <a:off x="3179" y="2498"/>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spcBef>
                  <a:spcPct val="50000"/>
                </a:spcBef>
              </a:pPr>
              <a:r>
                <a:rPr lang="es-ES" altLang="es-PE" sz="1400"/>
                <a:t>V (L)</a:t>
              </a:r>
            </a:p>
          </p:txBody>
        </p:sp>
        <p:sp>
          <p:nvSpPr>
            <p:cNvPr id="18444" name="Text Box 9"/>
            <p:cNvSpPr txBox="1">
              <a:spLocks noChangeArrowheads="1"/>
            </p:cNvSpPr>
            <p:nvPr/>
          </p:nvSpPr>
          <p:spPr bwMode="auto">
            <a:xfrm>
              <a:off x="4860" y="383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spcBef>
                  <a:spcPct val="50000"/>
                </a:spcBef>
              </a:pPr>
              <a:r>
                <a:rPr lang="es-ES" altLang="es-PE"/>
                <a:t>n</a:t>
              </a:r>
            </a:p>
          </p:txBody>
        </p:sp>
      </p:grpSp>
      <p:sp>
        <p:nvSpPr>
          <p:cNvPr id="217100" name="AutoShape 12"/>
          <p:cNvSpPr>
            <a:spLocks noChangeArrowheads="1"/>
          </p:cNvSpPr>
          <p:nvPr/>
        </p:nvSpPr>
        <p:spPr bwMode="auto">
          <a:xfrm>
            <a:off x="3059113" y="3162300"/>
            <a:ext cx="381000" cy="533400"/>
          </a:xfrm>
          <a:prstGeom prst="downArrow">
            <a:avLst>
              <a:gd name="adj1" fmla="val 50000"/>
              <a:gd name="adj2" fmla="val 35000"/>
            </a:avLst>
          </a:prstGeom>
          <a:solidFill>
            <a:srgbClr val="CC0066"/>
          </a:solidFill>
          <a:ln w="9525">
            <a:solidFill>
              <a:srgbClr val="000080"/>
            </a:solidFill>
            <a:miter lim="800000"/>
            <a:headEnd/>
            <a:tailEnd/>
          </a:ln>
        </p:spPr>
        <p:txBody>
          <a:bodyPr wrap="none" anchor="ct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algn="ctr" eaLnBrk="1" hangingPunct="1"/>
            <a:endParaRPr lang="es-ES_tradnl" altLang="es-PE">
              <a:solidFill>
                <a:srgbClr val="CC0066"/>
              </a:solidFill>
            </a:endParaRPr>
          </a:p>
        </p:txBody>
      </p:sp>
      <p:sp>
        <p:nvSpPr>
          <p:cNvPr id="229380" name="Rectangle 4"/>
          <p:cNvSpPr>
            <a:spLocks noChangeArrowheads="1"/>
          </p:cNvSpPr>
          <p:nvPr/>
        </p:nvSpPr>
        <p:spPr bwMode="auto">
          <a:xfrm>
            <a:off x="2555875" y="4508500"/>
            <a:ext cx="17145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lnSpc>
                <a:spcPct val="150000"/>
              </a:lnSpc>
              <a:spcBef>
                <a:spcPct val="50000"/>
              </a:spcBef>
            </a:pPr>
            <a:r>
              <a:rPr lang="es-ES" altLang="es-PE" b="1"/>
              <a:t>donde k=RT/P</a:t>
            </a:r>
          </a:p>
        </p:txBody>
      </p:sp>
    </p:spTree>
    <p:extLst>
      <p:ext uri="{BB962C8B-B14F-4D97-AF65-F5344CB8AC3E}">
        <p14:creationId xmlns:p14="http://schemas.microsoft.com/office/powerpoint/2010/main" val="2080265833"/>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anim calcmode="lin" valueType="num">
                                      <p:cBhvr>
                                        <p:cTn id="7" dur="2000" fill="hold"/>
                                        <p:tgtEl>
                                          <p:spTgt spid="217091">
                                            <p:txEl>
                                              <p:pRg st="0" end="0"/>
                                            </p:txEl>
                                          </p:spTgt>
                                        </p:tgtEl>
                                        <p:attrNameLst>
                                          <p:attrName>ppt_w</p:attrName>
                                        </p:attrNameLst>
                                      </p:cBhvr>
                                      <p:tavLst>
                                        <p:tav tm="0">
                                          <p:val>
                                            <p:fltVal val="0"/>
                                          </p:val>
                                        </p:tav>
                                        <p:tav tm="100000">
                                          <p:val>
                                            <p:strVal val="#ppt_w"/>
                                          </p:val>
                                        </p:tav>
                                      </p:tavLst>
                                    </p:anim>
                                    <p:anim calcmode="lin" valueType="num">
                                      <p:cBhvr>
                                        <p:cTn id="8" dur="2000" fill="hold"/>
                                        <p:tgtEl>
                                          <p:spTgt spid="217091">
                                            <p:txEl>
                                              <p:pRg st="0" end="0"/>
                                            </p:txEl>
                                          </p:spTgt>
                                        </p:tgtEl>
                                        <p:attrNameLst>
                                          <p:attrName>ppt_h</p:attrName>
                                        </p:attrNameLst>
                                      </p:cBhvr>
                                      <p:tavLst>
                                        <p:tav tm="0">
                                          <p:val>
                                            <p:fltVal val="0"/>
                                          </p:val>
                                        </p:tav>
                                        <p:tav tm="100000">
                                          <p:val>
                                            <p:strVal val="#ppt_h"/>
                                          </p:val>
                                        </p:tav>
                                      </p:tavLst>
                                    </p:anim>
                                  </p:childTnLst>
                                </p:cTn>
                              </p:par>
                            </p:childTnLst>
                          </p:cTn>
                        </p:par>
                        <p:par>
                          <p:cTn id="9" fill="hold" nodeType="afterGroup">
                            <p:stCondLst>
                              <p:cond delay="2000"/>
                            </p:stCondLst>
                            <p:childTnLst>
                              <p:par>
                                <p:cTn id="10" presetID="9" presetClass="entr" presetSubtype="0" fill="hold" nodeType="afterEffect">
                                  <p:stCondLst>
                                    <p:cond delay="0"/>
                                  </p:stCondLst>
                                  <p:childTnLst>
                                    <p:set>
                                      <p:cBhvr>
                                        <p:cTn id="11" dur="1" fill="hold">
                                          <p:stCondLst>
                                            <p:cond delay="0"/>
                                          </p:stCondLst>
                                        </p:cTn>
                                        <p:tgtEl>
                                          <p:spTgt spid="217099"/>
                                        </p:tgtEl>
                                        <p:attrNameLst>
                                          <p:attrName>style.visibility</p:attrName>
                                        </p:attrNameLst>
                                      </p:cBhvr>
                                      <p:to>
                                        <p:strVal val="visible"/>
                                      </p:to>
                                    </p:set>
                                    <p:animEffect transition="in" filter="dissolve">
                                      <p:cBhvr>
                                        <p:cTn id="12" dur="2000"/>
                                        <p:tgtEl>
                                          <p:spTgt spid="217099"/>
                                        </p:tgtEl>
                                      </p:cBhvr>
                                    </p:animEffect>
                                  </p:childTnLst>
                                </p:cTn>
                              </p:par>
                            </p:childTnLst>
                          </p:cTn>
                        </p:par>
                        <p:par>
                          <p:cTn id="13" fill="hold" nodeType="afterGroup">
                            <p:stCondLst>
                              <p:cond delay="4000"/>
                            </p:stCondLst>
                            <p:childTnLst>
                              <p:par>
                                <p:cTn id="14" presetID="27" presetClass="entr" presetSubtype="0" fill="hold" nodeType="afterEffect">
                                  <p:stCondLst>
                                    <p:cond delay="2000"/>
                                  </p:stCondLst>
                                  <p:iterate type="lt">
                                    <p:tmPct val="50000"/>
                                  </p:iterate>
                                  <p:childTnLst>
                                    <p:set>
                                      <p:cBhvr>
                                        <p:cTn id="15" dur="1" fill="hold">
                                          <p:stCondLst>
                                            <p:cond delay="0"/>
                                          </p:stCondLst>
                                        </p:cTn>
                                        <p:tgtEl>
                                          <p:spTgt spid="217091">
                                            <p:txEl>
                                              <p:pRg st="1" end="1"/>
                                            </p:txEl>
                                          </p:spTgt>
                                        </p:tgtEl>
                                        <p:attrNameLst>
                                          <p:attrName>style.visibility</p:attrName>
                                        </p:attrNameLst>
                                      </p:cBhvr>
                                      <p:to>
                                        <p:strVal val="visible"/>
                                      </p:to>
                                    </p:set>
                                    <p:anim calcmode="discrete" valueType="clr">
                                      <p:cBhvr override="childStyle">
                                        <p:cTn id="16" dur="80"/>
                                        <p:tgtEl>
                                          <p:spTgt spid="2170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217091">
                                            <p:txEl>
                                              <p:pRg st="1" end="1"/>
                                            </p:txEl>
                                          </p:spTgt>
                                        </p:tgtEl>
                                        <p:attrNameLst>
                                          <p:attrName>fillcolor</p:attrName>
                                        </p:attrNameLst>
                                      </p:cBhvr>
                                      <p:tavLst>
                                        <p:tav tm="0">
                                          <p:val>
                                            <p:clrVal>
                                              <a:schemeClr val="accent2"/>
                                            </p:clrVal>
                                          </p:val>
                                        </p:tav>
                                        <p:tav tm="50000">
                                          <p:val>
                                            <p:clrVal>
                                              <a:schemeClr val="hlink"/>
                                            </p:clrVal>
                                          </p:val>
                                        </p:tav>
                                      </p:tavLst>
                                    </p:anim>
                                    <p:set>
                                      <p:cBhvr>
                                        <p:cTn id="18" dur="80"/>
                                        <p:tgtEl>
                                          <p:spTgt spid="217091">
                                            <p:txEl>
                                              <p:pRg st="1" end="1"/>
                                            </p:txEl>
                                          </p:spTgt>
                                        </p:tgtEl>
                                        <p:attrNameLst>
                                          <p:attrName>fill.type</p:attrName>
                                        </p:attrNameLst>
                                      </p:cBhvr>
                                      <p:to>
                                        <p:strVal val="solid"/>
                                      </p:to>
                                    </p:set>
                                  </p:childTnLst>
                                </p:cTn>
                              </p:par>
                            </p:childTnLst>
                          </p:cTn>
                        </p:par>
                        <p:par>
                          <p:cTn id="19" fill="hold" nodeType="afterGroup">
                            <p:stCondLst>
                              <p:cond delay="10480"/>
                            </p:stCondLst>
                            <p:childTnLst>
                              <p:par>
                                <p:cTn id="20" presetID="23" presetClass="entr" presetSubtype="16" fill="hold" grpId="0" nodeType="afterEffect">
                                  <p:stCondLst>
                                    <p:cond delay="0"/>
                                  </p:stCondLst>
                                  <p:childTnLst>
                                    <p:set>
                                      <p:cBhvr>
                                        <p:cTn id="21" dur="1" fill="hold">
                                          <p:stCondLst>
                                            <p:cond delay="0"/>
                                          </p:stCondLst>
                                        </p:cTn>
                                        <p:tgtEl>
                                          <p:spTgt spid="217092"/>
                                        </p:tgtEl>
                                        <p:attrNameLst>
                                          <p:attrName>style.visibility</p:attrName>
                                        </p:attrNameLst>
                                      </p:cBhvr>
                                      <p:to>
                                        <p:strVal val="visible"/>
                                      </p:to>
                                    </p:set>
                                    <p:anim calcmode="lin" valueType="num">
                                      <p:cBhvr>
                                        <p:cTn id="22" dur="2000" fill="hold"/>
                                        <p:tgtEl>
                                          <p:spTgt spid="217092"/>
                                        </p:tgtEl>
                                        <p:attrNameLst>
                                          <p:attrName>ppt_w</p:attrName>
                                        </p:attrNameLst>
                                      </p:cBhvr>
                                      <p:tavLst>
                                        <p:tav tm="0">
                                          <p:val>
                                            <p:fltVal val="0"/>
                                          </p:val>
                                        </p:tav>
                                        <p:tav tm="100000">
                                          <p:val>
                                            <p:strVal val="#ppt_w"/>
                                          </p:val>
                                        </p:tav>
                                      </p:tavLst>
                                    </p:anim>
                                    <p:anim calcmode="lin" valueType="num">
                                      <p:cBhvr>
                                        <p:cTn id="23" dur="2000" fill="hold"/>
                                        <p:tgtEl>
                                          <p:spTgt spid="217092"/>
                                        </p:tgtEl>
                                        <p:attrNameLst>
                                          <p:attrName>ppt_h</p:attrName>
                                        </p:attrNameLst>
                                      </p:cBhvr>
                                      <p:tavLst>
                                        <p:tav tm="0">
                                          <p:val>
                                            <p:fltVal val="0"/>
                                          </p:val>
                                        </p:tav>
                                        <p:tav tm="100000">
                                          <p:val>
                                            <p:strVal val="#ppt_h"/>
                                          </p:val>
                                        </p:tav>
                                      </p:tavLst>
                                    </p:anim>
                                  </p:childTnLst>
                                </p:cTn>
                              </p:par>
                            </p:childTnLst>
                          </p:cTn>
                        </p:par>
                        <p:par>
                          <p:cTn id="24" fill="hold" nodeType="afterGroup">
                            <p:stCondLst>
                              <p:cond delay="12480"/>
                            </p:stCondLst>
                            <p:childTnLst>
                              <p:par>
                                <p:cTn id="25" presetID="22" presetClass="entr" presetSubtype="1" fill="hold" grpId="0" nodeType="afterEffect">
                                  <p:stCondLst>
                                    <p:cond delay="0"/>
                                  </p:stCondLst>
                                  <p:childTnLst>
                                    <p:set>
                                      <p:cBhvr>
                                        <p:cTn id="26" dur="1" fill="hold">
                                          <p:stCondLst>
                                            <p:cond delay="0"/>
                                          </p:stCondLst>
                                        </p:cTn>
                                        <p:tgtEl>
                                          <p:spTgt spid="217100"/>
                                        </p:tgtEl>
                                        <p:attrNameLst>
                                          <p:attrName>style.visibility</p:attrName>
                                        </p:attrNameLst>
                                      </p:cBhvr>
                                      <p:to>
                                        <p:strVal val="visible"/>
                                      </p:to>
                                    </p:set>
                                    <p:animEffect transition="in" filter="wipe(up)">
                                      <p:cBhvr>
                                        <p:cTn id="27" dur="500"/>
                                        <p:tgtEl>
                                          <p:spTgt spid="217100"/>
                                        </p:tgtEl>
                                      </p:cBhvr>
                                    </p:animEffect>
                                  </p:childTnLst>
                                </p:cTn>
                              </p:par>
                            </p:childTnLst>
                          </p:cTn>
                        </p:par>
                        <p:par>
                          <p:cTn id="28" fill="hold" nodeType="afterGroup">
                            <p:stCondLst>
                              <p:cond delay="12980"/>
                            </p:stCondLst>
                            <p:childTnLst>
                              <p:par>
                                <p:cTn id="29" presetID="23" presetClass="entr" presetSubtype="16" fill="hold" grpId="0" nodeType="afterEffect">
                                  <p:stCondLst>
                                    <p:cond delay="0"/>
                                  </p:stCondLst>
                                  <p:childTnLst>
                                    <p:set>
                                      <p:cBhvr>
                                        <p:cTn id="30" dur="1" fill="hold">
                                          <p:stCondLst>
                                            <p:cond delay="0"/>
                                          </p:stCondLst>
                                        </p:cTn>
                                        <p:tgtEl>
                                          <p:spTgt spid="217094"/>
                                        </p:tgtEl>
                                        <p:attrNameLst>
                                          <p:attrName>style.visibility</p:attrName>
                                        </p:attrNameLst>
                                      </p:cBhvr>
                                      <p:to>
                                        <p:strVal val="visible"/>
                                      </p:to>
                                    </p:set>
                                    <p:anim calcmode="lin" valueType="num">
                                      <p:cBhvr>
                                        <p:cTn id="31" dur="2000" fill="hold"/>
                                        <p:tgtEl>
                                          <p:spTgt spid="217094"/>
                                        </p:tgtEl>
                                        <p:attrNameLst>
                                          <p:attrName>ppt_w</p:attrName>
                                        </p:attrNameLst>
                                      </p:cBhvr>
                                      <p:tavLst>
                                        <p:tav tm="0">
                                          <p:val>
                                            <p:fltVal val="0"/>
                                          </p:val>
                                        </p:tav>
                                        <p:tav tm="100000">
                                          <p:val>
                                            <p:strVal val="#ppt_w"/>
                                          </p:val>
                                        </p:tav>
                                      </p:tavLst>
                                    </p:anim>
                                    <p:anim calcmode="lin" valueType="num">
                                      <p:cBhvr>
                                        <p:cTn id="32" dur="2000" fill="hold"/>
                                        <p:tgtEl>
                                          <p:spTgt spid="217094"/>
                                        </p:tgtEl>
                                        <p:attrNameLst>
                                          <p:attrName>ppt_h</p:attrName>
                                        </p:attrNameLst>
                                      </p:cBhvr>
                                      <p:tavLst>
                                        <p:tav tm="0">
                                          <p:val>
                                            <p:fltVal val="0"/>
                                          </p:val>
                                        </p:tav>
                                        <p:tav tm="100000">
                                          <p:val>
                                            <p:strVal val="#ppt_h"/>
                                          </p:val>
                                        </p:tav>
                                      </p:tavLst>
                                    </p:anim>
                                  </p:childTnLst>
                                </p:cTn>
                              </p:par>
                            </p:childTnLst>
                          </p:cTn>
                        </p:par>
                        <p:par>
                          <p:cTn id="33" fill="hold" nodeType="afterGroup">
                            <p:stCondLst>
                              <p:cond delay="14980"/>
                            </p:stCondLst>
                            <p:childTnLst>
                              <p:par>
                                <p:cTn id="34" presetID="12" presetClass="entr" presetSubtype="8" fill="hold" nodeType="afterEffect">
                                  <p:stCondLst>
                                    <p:cond delay="2000"/>
                                  </p:stCondLst>
                                  <p:childTnLst>
                                    <p:set>
                                      <p:cBhvr>
                                        <p:cTn id="35" dur="1" fill="hold">
                                          <p:stCondLst>
                                            <p:cond delay="0"/>
                                          </p:stCondLst>
                                        </p:cTn>
                                        <p:tgtEl>
                                          <p:spTgt spid="2"/>
                                        </p:tgtEl>
                                        <p:attrNameLst>
                                          <p:attrName>style.visibility</p:attrName>
                                        </p:attrNameLst>
                                      </p:cBhvr>
                                      <p:to>
                                        <p:strVal val="visible"/>
                                      </p:to>
                                    </p:set>
                                    <p:animEffect transition="in" filter="slide(fromLeft)">
                                      <p:cBhvr>
                                        <p:cTn id="36" dur="2000"/>
                                        <p:tgtEl>
                                          <p:spTgt spid="2"/>
                                        </p:tgtEl>
                                      </p:cBhvr>
                                    </p:animEffect>
                                  </p:childTnLst>
                                </p:cTn>
                              </p:par>
                            </p:childTnLst>
                          </p:cTn>
                        </p:par>
                        <p:par>
                          <p:cTn id="37" fill="hold" nodeType="afterGroup">
                            <p:stCondLst>
                              <p:cond delay="18980"/>
                            </p:stCondLst>
                            <p:childTnLst>
                              <p:par>
                                <p:cTn id="38" presetID="23" presetClass="entr" presetSubtype="16" fill="hold" grpId="0" nodeType="afterEffect">
                                  <p:stCondLst>
                                    <p:cond delay="0"/>
                                  </p:stCondLst>
                                  <p:childTnLst>
                                    <p:set>
                                      <p:cBhvr>
                                        <p:cTn id="39" dur="1" fill="hold">
                                          <p:stCondLst>
                                            <p:cond delay="0"/>
                                          </p:stCondLst>
                                        </p:cTn>
                                        <p:tgtEl>
                                          <p:spTgt spid="229380"/>
                                        </p:tgtEl>
                                        <p:attrNameLst>
                                          <p:attrName>style.visibility</p:attrName>
                                        </p:attrNameLst>
                                      </p:cBhvr>
                                      <p:to>
                                        <p:strVal val="visible"/>
                                      </p:to>
                                    </p:set>
                                    <p:anim calcmode="lin" valueType="num">
                                      <p:cBhvr>
                                        <p:cTn id="40" dur="2000" fill="hold"/>
                                        <p:tgtEl>
                                          <p:spTgt spid="229380"/>
                                        </p:tgtEl>
                                        <p:attrNameLst>
                                          <p:attrName>ppt_w</p:attrName>
                                        </p:attrNameLst>
                                      </p:cBhvr>
                                      <p:tavLst>
                                        <p:tav tm="0">
                                          <p:val>
                                            <p:fltVal val="0"/>
                                          </p:val>
                                        </p:tav>
                                        <p:tav tm="100000">
                                          <p:val>
                                            <p:strVal val="#ppt_w"/>
                                          </p:val>
                                        </p:tav>
                                      </p:tavLst>
                                    </p:anim>
                                    <p:anim calcmode="lin" valueType="num">
                                      <p:cBhvr>
                                        <p:cTn id="41" dur="2000" fill="hold"/>
                                        <p:tgtEl>
                                          <p:spTgt spid="22938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2" grpId="0"/>
      <p:bldP spid="217094" grpId="0" animBg="1"/>
      <p:bldP spid="217100" grpId="0" animBg="1"/>
      <p:bldP spid="22938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ext Box 2"/>
          <p:cNvSpPr txBox="1">
            <a:spLocks noChangeArrowheads="1"/>
          </p:cNvSpPr>
          <p:nvPr/>
        </p:nvSpPr>
        <p:spPr bwMode="auto">
          <a:xfrm>
            <a:off x="2106613" y="571500"/>
            <a:ext cx="1457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eaLnBrk="0" fontAlgn="base" hangingPunct="0">
              <a:spcBef>
                <a:spcPct val="0"/>
              </a:spcBef>
              <a:spcAft>
                <a:spcPct val="0"/>
              </a:spcAft>
              <a:defRPr>
                <a:solidFill>
                  <a:schemeClr val="tx2"/>
                </a:solidFill>
                <a:latin typeface="Arial" pitchFamily="34" charset="0"/>
              </a:defRPr>
            </a:lvl6pPr>
            <a:lvl7pPr marL="2971800" indent="-228600" eaLnBrk="0" fontAlgn="base" hangingPunct="0">
              <a:spcBef>
                <a:spcPct val="0"/>
              </a:spcBef>
              <a:spcAft>
                <a:spcPct val="0"/>
              </a:spcAft>
              <a:defRPr>
                <a:solidFill>
                  <a:schemeClr val="tx2"/>
                </a:solidFill>
                <a:latin typeface="Arial" pitchFamily="34" charset="0"/>
              </a:defRPr>
            </a:lvl7pPr>
            <a:lvl8pPr marL="3429000" indent="-228600" eaLnBrk="0" fontAlgn="base" hangingPunct="0">
              <a:spcBef>
                <a:spcPct val="0"/>
              </a:spcBef>
              <a:spcAft>
                <a:spcPct val="0"/>
              </a:spcAft>
              <a:defRPr>
                <a:solidFill>
                  <a:schemeClr val="tx2"/>
                </a:solidFill>
                <a:latin typeface="Arial" pitchFamily="34" charset="0"/>
              </a:defRPr>
            </a:lvl8pPr>
            <a:lvl9pPr marL="3886200" indent="-228600" eaLnBrk="0" fontAlgn="base" hangingPunct="0">
              <a:spcBef>
                <a:spcPct val="0"/>
              </a:spcBef>
              <a:spcAft>
                <a:spcPct val="0"/>
              </a:spcAft>
              <a:defRPr>
                <a:solidFill>
                  <a:schemeClr val="tx2"/>
                </a:solidFill>
                <a:latin typeface="Arial" pitchFamily="34" charset="0"/>
              </a:defRPr>
            </a:lvl9pPr>
          </a:lstStyle>
          <a:p>
            <a:pPr>
              <a:spcBef>
                <a:spcPct val="50000"/>
              </a:spcBef>
            </a:pPr>
            <a:r>
              <a:rPr lang="es-ES_tradnl" sz="1600" i="1"/>
              <a:t>Cl</a:t>
            </a:r>
            <a:r>
              <a:rPr lang="es-ES_tradnl" sz="1600" i="1" baseline="-25000"/>
              <a:t>2</a:t>
            </a:r>
            <a:r>
              <a:rPr lang="es-ES_tradnl" sz="1600" i="1"/>
              <a:t>   gaseoso</a:t>
            </a:r>
          </a:p>
        </p:txBody>
      </p:sp>
      <p:pic>
        <p:nvPicPr>
          <p:cNvPr id="264195" name="Picture 3" descr="FG01_04"/>
          <p:cNvPicPr>
            <a:picLocks noChangeAspect="1" noChangeArrowheads="1"/>
          </p:cNvPicPr>
          <p:nvPr/>
        </p:nvPicPr>
        <p:blipFill>
          <a:blip r:embed="rId3" cstate="print"/>
          <a:srcRect/>
          <a:stretch>
            <a:fillRect/>
          </a:stretch>
        </p:blipFill>
        <p:spPr bwMode="auto">
          <a:xfrm>
            <a:off x="620713" y="981075"/>
            <a:ext cx="4383087" cy="2090738"/>
          </a:xfrm>
          <a:prstGeom prst="rect">
            <a:avLst/>
          </a:prstGeom>
          <a:noFill/>
          <a:ln w="9525">
            <a:solidFill>
              <a:srgbClr val="000080"/>
            </a:solidFill>
            <a:miter lim="800000"/>
            <a:headEnd/>
            <a:tailEnd/>
          </a:ln>
          <a:effectLst>
            <a:outerShdw dist="81320" dir="19280412" algn="ctr" rotWithShape="0">
              <a:srgbClr val="5F5F5F">
                <a:alpha val="50000"/>
              </a:srgbClr>
            </a:outerShdw>
          </a:effectLst>
        </p:spPr>
      </p:pic>
      <p:pic>
        <p:nvPicPr>
          <p:cNvPr id="264196" name="Picture 4" descr="FG05_18"/>
          <p:cNvPicPr>
            <a:picLocks noChangeAspect="1" noChangeArrowheads="1"/>
          </p:cNvPicPr>
          <p:nvPr/>
        </p:nvPicPr>
        <p:blipFill>
          <a:blip r:embed="rId4" cstate="print"/>
          <a:srcRect/>
          <a:stretch>
            <a:fillRect/>
          </a:stretch>
        </p:blipFill>
        <p:spPr bwMode="auto">
          <a:xfrm>
            <a:off x="4572000" y="3213100"/>
            <a:ext cx="3800475" cy="3032125"/>
          </a:xfrm>
          <a:prstGeom prst="rect">
            <a:avLst/>
          </a:prstGeom>
          <a:noFill/>
          <a:ln w="9525">
            <a:solidFill>
              <a:srgbClr val="000080"/>
            </a:solidFill>
            <a:miter lim="800000"/>
            <a:headEnd/>
            <a:tailEnd/>
          </a:ln>
          <a:effectLst>
            <a:outerShdw dist="81320" dir="19280412" algn="ctr" rotWithShape="0">
              <a:srgbClr val="5F5F5F">
                <a:alpha val="50000"/>
              </a:srgbClr>
            </a:outerShdw>
          </a:effectLst>
        </p:spPr>
      </p:pic>
      <p:sp>
        <p:nvSpPr>
          <p:cNvPr id="264197" name="Text Box 5"/>
          <p:cNvSpPr txBox="1">
            <a:spLocks noChangeArrowheads="1"/>
          </p:cNvSpPr>
          <p:nvPr/>
        </p:nvSpPr>
        <p:spPr bwMode="auto">
          <a:xfrm>
            <a:off x="5508625" y="2805113"/>
            <a:ext cx="2376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eaLnBrk="0" fontAlgn="base" hangingPunct="0">
              <a:spcBef>
                <a:spcPct val="0"/>
              </a:spcBef>
              <a:spcAft>
                <a:spcPct val="0"/>
              </a:spcAft>
              <a:defRPr>
                <a:solidFill>
                  <a:schemeClr val="tx2"/>
                </a:solidFill>
                <a:latin typeface="Arial" pitchFamily="34" charset="0"/>
              </a:defRPr>
            </a:lvl6pPr>
            <a:lvl7pPr marL="2971800" indent="-228600" eaLnBrk="0" fontAlgn="base" hangingPunct="0">
              <a:spcBef>
                <a:spcPct val="0"/>
              </a:spcBef>
              <a:spcAft>
                <a:spcPct val="0"/>
              </a:spcAft>
              <a:defRPr>
                <a:solidFill>
                  <a:schemeClr val="tx2"/>
                </a:solidFill>
                <a:latin typeface="Arial" pitchFamily="34" charset="0"/>
              </a:defRPr>
            </a:lvl7pPr>
            <a:lvl8pPr marL="3429000" indent="-228600" eaLnBrk="0" fontAlgn="base" hangingPunct="0">
              <a:spcBef>
                <a:spcPct val="0"/>
              </a:spcBef>
              <a:spcAft>
                <a:spcPct val="0"/>
              </a:spcAft>
              <a:defRPr>
                <a:solidFill>
                  <a:schemeClr val="tx2"/>
                </a:solidFill>
                <a:latin typeface="Arial" pitchFamily="34" charset="0"/>
              </a:defRPr>
            </a:lvl8pPr>
            <a:lvl9pPr marL="3886200" indent="-228600" eaLnBrk="0" fontAlgn="base" hangingPunct="0">
              <a:spcBef>
                <a:spcPct val="0"/>
              </a:spcBef>
              <a:spcAft>
                <a:spcPct val="0"/>
              </a:spcAft>
              <a:defRPr>
                <a:solidFill>
                  <a:schemeClr val="tx2"/>
                </a:solidFill>
                <a:latin typeface="Arial" pitchFamily="34" charset="0"/>
              </a:defRPr>
            </a:lvl9pPr>
          </a:lstStyle>
          <a:p>
            <a:pPr algn="ctr">
              <a:spcBef>
                <a:spcPct val="50000"/>
              </a:spcBef>
            </a:pPr>
            <a:r>
              <a:rPr lang="es-ES_tradnl" sz="1600" i="1"/>
              <a:t>HCl y NH</a:t>
            </a:r>
            <a:r>
              <a:rPr lang="es-ES_tradnl" sz="1600" i="1" baseline="-25000"/>
              <a:t>3</a:t>
            </a:r>
            <a:r>
              <a:rPr lang="es-ES_tradnl" sz="1600" i="1"/>
              <a:t>   gaseosos</a:t>
            </a:r>
          </a:p>
        </p:txBody>
      </p:sp>
      <p:sp>
        <p:nvSpPr>
          <p:cNvPr id="264199" name="Text Box 7"/>
          <p:cNvSpPr txBox="1">
            <a:spLocks noChangeArrowheads="1"/>
          </p:cNvSpPr>
          <p:nvPr/>
        </p:nvSpPr>
        <p:spPr bwMode="auto">
          <a:xfrm>
            <a:off x="6499183" y="782637"/>
            <a:ext cx="21669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eaLnBrk="0" fontAlgn="base" hangingPunct="0">
              <a:spcBef>
                <a:spcPct val="0"/>
              </a:spcBef>
              <a:spcAft>
                <a:spcPct val="0"/>
              </a:spcAft>
              <a:defRPr>
                <a:solidFill>
                  <a:schemeClr val="tx2"/>
                </a:solidFill>
                <a:latin typeface="Arial" pitchFamily="34" charset="0"/>
              </a:defRPr>
            </a:lvl6pPr>
            <a:lvl7pPr marL="2971800" indent="-228600" eaLnBrk="0" fontAlgn="base" hangingPunct="0">
              <a:spcBef>
                <a:spcPct val="0"/>
              </a:spcBef>
              <a:spcAft>
                <a:spcPct val="0"/>
              </a:spcAft>
              <a:defRPr>
                <a:solidFill>
                  <a:schemeClr val="tx2"/>
                </a:solidFill>
                <a:latin typeface="Arial" pitchFamily="34" charset="0"/>
              </a:defRPr>
            </a:lvl7pPr>
            <a:lvl8pPr marL="3429000" indent="-228600" eaLnBrk="0" fontAlgn="base" hangingPunct="0">
              <a:spcBef>
                <a:spcPct val="0"/>
              </a:spcBef>
              <a:spcAft>
                <a:spcPct val="0"/>
              </a:spcAft>
              <a:defRPr>
                <a:solidFill>
                  <a:schemeClr val="tx2"/>
                </a:solidFill>
                <a:latin typeface="Arial" pitchFamily="34" charset="0"/>
              </a:defRPr>
            </a:lvl8pPr>
            <a:lvl9pPr marL="3886200" indent="-228600" eaLnBrk="0" fontAlgn="base" hangingPunct="0">
              <a:spcBef>
                <a:spcPct val="0"/>
              </a:spcBef>
              <a:spcAft>
                <a:spcPct val="0"/>
              </a:spcAft>
              <a:defRPr>
                <a:solidFill>
                  <a:schemeClr val="tx2"/>
                </a:solidFill>
                <a:latin typeface="Arial" pitchFamily="34" charset="0"/>
              </a:defRPr>
            </a:lvl9pPr>
          </a:lstStyle>
          <a:p>
            <a:pPr algn="r" eaLnBrk="1" hangingPunct="1">
              <a:spcBef>
                <a:spcPct val="50000"/>
              </a:spcBef>
            </a:pPr>
            <a:r>
              <a:rPr lang="es-ES" sz="2000" b="1"/>
              <a:t>Estado gaseoso</a:t>
            </a:r>
          </a:p>
        </p:txBody>
      </p:sp>
      <p:sp>
        <p:nvSpPr>
          <p:cNvPr id="264203" name="AutoShape 11">
            <a:hlinkClick r:id="rId5" action="ppaction://hlinkfile" highlightClick="1"/>
          </p:cNvPr>
          <p:cNvSpPr>
            <a:spLocks noChangeArrowheads="1"/>
          </p:cNvSpPr>
          <p:nvPr/>
        </p:nvSpPr>
        <p:spPr bwMode="auto">
          <a:xfrm>
            <a:off x="755650" y="1125538"/>
            <a:ext cx="431800" cy="287337"/>
          </a:xfrm>
          <a:prstGeom prst="actionButtonMovie">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s-ES_tradnl" sz="2400">
              <a:solidFill>
                <a:srgbClr val="720026"/>
              </a:solidFill>
              <a:latin typeface="Times New Roman" pitchFamily="18" charset="0"/>
            </a:endParaRPr>
          </a:p>
        </p:txBody>
      </p:sp>
      <p:pic>
        <p:nvPicPr>
          <p:cNvPr id="8" name="Picture 4" descr="http://www.atomosybits.com/wp-content/uploads/2009/09/11-tres-estados.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045" y="3356992"/>
            <a:ext cx="3978322"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257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64199"/>
                                        </p:tgtEl>
                                        <p:attrNameLst>
                                          <p:attrName>style.visibility</p:attrName>
                                        </p:attrNameLst>
                                      </p:cBhvr>
                                      <p:to>
                                        <p:strVal val="visible"/>
                                      </p:to>
                                    </p:set>
                                    <p:anim calcmode="lin" valueType="num">
                                      <p:cBhvr>
                                        <p:cTn id="7" dur="2000" fill="hold"/>
                                        <p:tgtEl>
                                          <p:spTgt spid="264199"/>
                                        </p:tgtEl>
                                        <p:attrNameLst>
                                          <p:attrName>ppt_w</p:attrName>
                                        </p:attrNameLst>
                                      </p:cBhvr>
                                      <p:tavLst>
                                        <p:tav tm="0">
                                          <p:val>
                                            <p:fltVal val="0"/>
                                          </p:val>
                                        </p:tav>
                                        <p:tav tm="100000">
                                          <p:val>
                                            <p:strVal val="#ppt_w"/>
                                          </p:val>
                                        </p:tav>
                                      </p:tavLst>
                                    </p:anim>
                                    <p:anim calcmode="lin" valueType="num">
                                      <p:cBhvr>
                                        <p:cTn id="8" dur="2000" fill="hold"/>
                                        <p:tgtEl>
                                          <p:spTgt spid="264199"/>
                                        </p:tgtEl>
                                        <p:attrNameLst>
                                          <p:attrName>ppt_h</p:attrName>
                                        </p:attrNameLst>
                                      </p:cBhvr>
                                      <p:tavLst>
                                        <p:tav tm="0">
                                          <p:val>
                                            <p:fltVal val="0"/>
                                          </p:val>
                                        </p:tav>
                                        <p:tav tm="100000">
                                          <p:val>
                                            <p:strVal val="#ppt_h"/>
                                          </p:val>
                                        </p:tav>
                                      </p:tavLst>
                                    </p:anim>
                                  </p:childTnLst>
                                </p:cTn>
                              </p:par>
                            </p:childTnLst>
                          </p:cTn>
                        </p:par>
                        <p:par>
                          <p:cTn id="9" fill="hold" nodeType="afterGroup">
                            <p:stCondLst>
                              <p:cond delay="2000"/>
                            </p:stCondLst>
                            <p:childTnLst>
                              <p:par>
                                <p:cTn id="10" presetID="20" presetClass="entr" presetSubtype="0" fill="hold" nodeType="afterEffect">
                                  <p:stCondLst>
                                    <p:cond delay="0"/>
                                  </p:stCondLst>
                                  <p:childTnLst>
                                    <p:set>
                                      <p:cBhvr>
                                        <p:cTn id="11" dur="1" fill="hold">
                                          <p:stCondLst>
                                            <p:cond delay="0"/>
                                          </p:stCondLst>
                                        </p:cTn>
                                        <p:tgtEl>
                                          <p:spTgt spid="264195"/>
                                        </p:tgtEl>
                                        <p:attrNameLst>
                                          <p:attrName>style.visibility</p:attrName>
                                        </p:attrNameLst>
                                      </p:cBhvr>
                                      <p:to>
                                        <p:strVal val="visible"/>
                                      </p:to>
                                    </p:set>
                                    <p:animEffect transition="in" filter="wedge">
                                      <p:cBhvr>
                                        <p:cTn id="12" dur="2000"/>
                                        <p:tgtEl>
                                          <p:spTgt spid="264195"/>
                                        </p:tgtEl>
                                      </p:cBhvr>
                                    </p:animEffect>
                                  </p:childTnLst>
                                </p:cTn>
                              </p:par>
                            </p:childTnLst>
                          </p:cTn>
                        </p:par>
                        <p:par>
                          <p:cTn id="13" fill="hold" nodeType="afterGroup">
                            <p:stCondLst>
                              <p:cond delay="4000"/>
                            </p:stCondLst>
                            <p:childTnLst>
                              <p:par>
                                <p:cTn id="14" presetID="10" presetClass="entr" presetSubtype="0" fill="hold" grpId="0" nodeType="afterEffect">
                                  <p:stCondLst>
                                    <p:cond delay="0"/>
                                  </p:stCondLst>
                                  <p:childTnLst>
                                    <p:set>
                                      <p:cBhvr>
                                        <p:cTn id="15" dur="1" fill="hold">
                                          <p:stCondLst>
                                            <p:cond delay="0"/>
                                          </p:stCondLst>
                                        </p:cTn>
                                        <p:tgtEl>
                                          <p:spTgt spid="264194"/>
                                        </p:tgtEl>
                                        <p:attrNameLst>
                                          <p:attrName>style.visibility</p:attrName>
                                        </p:attrNameLst>
                                      </p:cBhvr>
                                      <p:to>
                                        <p:strVal val="visible"/>
                                      </p:to>
                                    </p:set>
                                    <p:animEffect transition="in" filter="fade">
                                      <p:cBhvr>
                                        <p:cTn id="16" dur="2000"/>
                                        <p:tgtEl>
                                          <p:spTgt spid="264194"/>
                                        </p:tgtEl>
                                      </p:cBhvr>
                                    </p:animEffect>
                                  </p:childTnLst>
                                </p:cTn>
                              </p:par>
                            </p:childTnLst>
                          </p:cTn>
                        </p:par>
                        <p:par>
                          <p:cTn id="17" fill="hold" nodeType="afterGroup">
                            <p:stCondLst>
                              <p:cond delay="6000"/>
                            </p:stCondLst>
                            <p:childTnLst>
                              <p:par>
                                <p:cTn id="18" presetID="19" presetClass="entr" presetSubtype="10" fill="hold" grpId="0" nodeType="afterEffect">
                                  <p:stCondLst>
                                    <p:cond delay="0"/>
                                  </p:stCondLst>
                                  <p:childTnLst>
                                    <p:set>
                                      <p:cBhvr>
                                        <p:cTn id="19" dur="1" fill="hold">
                                          <p:stCondLst>
                                            <p:cond delay="0"/>
                                          </p:stCondLst>
                                        </p:cTn>
                                        <p:tgtEl>
                                          <p:spTgt spid="264203"/>
                                        </p:tgtEl>
                                        <p:attrNameLst>
                                          <p:attrName>style.visibility</p:attrName>
                                        </p:attrNameLst>
                                      </p:cBhvr>
                                      <p:to>
                                        <p:strVal val="visible"/>
                                      </p:to>
                                    </p:set>
                                    <p:anim calcmode="lin" valueType="num">
                                      <p:cBhvr>
                                        <p:cTn id="20" dur="5000" fill="hold"/>
                                        <p:tgtEl>
                                          <p:spTgt spid="264203"/>
                                        </p:tgtEl>
                                        <p:attrNameLst>
                                          <p:attrName>ppt_w</p:attrName>
                                        </p:attrNameLst>
                                      </p:cBhvr>
                                      <p:tavLst>
                                        <p:tav tm="0" fmla="#ppt_w*sin(2.5*pi*$)">
                                          <p:val>
                                            <p:fltVal val="0"/>
                                          </p:val>
                                        </p:tav>
                                        <p:tav tm="100000">
                                          <p:val>
                                            <p:fltVal val="1"/>
                                          </p:val>
                                        </p:tav>
                                      </p:tavLst>
                                    </p:anim>
                                    <p:anim calcmode="lin" valueType="num">
                                      <p:cBhvr>
                                        <p:cTn id="21" dur="5000" fill="hold"/>
                                        <p:tgtEl>
                                          <p:spTgt spid="264203"/>
                                        </p:tgtEl>
                                        <p:attrNameLst>
                                          <p:attrName>ppt_h</p:attrName>
                                        </p:attrNameLst>
                                      </p:cBhvr>
                                      <p:tavLst>
                                        <p:tav tm="0">
                                          <p:val>
                                            <p:strVal val="#ppt_h"/>
                                          </p:val>
                                        </p:tav>
                                        <p:tav tm="100000">
                                          <p:val>
                                            <p:strVal val="#ppt_h"/>
                                          </p:val>
                                        </p:tav>
                                      </p:tavLst>
                                    </p:anim>
                                  </p:childTnLst>
                                </p:cTn>
                              </p:par>
                            </p:childTnLst>
                          </p:cTn>
                        </p:par>
                        <p:par>
                          <p:cTn id="22" fill="hold" nodeType="afterGroup">
                            <p:stCondLst>
                              <p:cond delay="11000"/>
                            </p:stCondLst>
                            <p:childTnLst>
                              <p:par>
                                <p:cTn id="23" presetID="20" presetClass="entr" presetSubtype="0" fill="hold" nodeType="afterEffect">
                                  <p:stCondLst>
                                    <p:cond delay="0"/>
                                  </p:stCondLst>
                                  <p:childTnLst>
                                    <p:set>
                                      <p:cBhvr>
                                        <p:cTn id="24" dur="1" fill="hold">
                                          <p:stCondLst>
                                            <p:cond delay="0"/>
                                          </p:stCondLst>
                                        </p:cTn>
                                        <p:tgtEl>
                                          <p:spTgt spid="264196"/>
                                        </p:tgtEl>
                                        <p:attrNameLst>
                                          <p:attrName>style.visibility</p:attrName>
                                        </p:attrNameLst>
                                      </p:cBhvr>
                                      <p:to>
                                        <p:strVal val="visible"/>
                                      </p:to>
                                    </p:set>
                                    <p:animEffect transition="in" filter="wedge">
                                      <p:cBhvr>
                                        <p:cTn id="25" dur="2000"/>
                                        <p:tgtEl>
                                          <p:spTgt spid="264196"/>
                                        </p:tgtEl>
                                      </p:cBhvr>
                                    </p:animEffect>
                                  </p:childTnLst>
                                </p:cTn>
                              </p:par>
                            </p:childTnLst>
                          </p:cTn>
                        </p:par>
                        <p:par>
                          <p:cTn id="26" fill="hold" nodeType="afterGroup">
                            <p:stCondLst>
                              <p:cond delay="13000"/>
                            </p:stCondLst>
                            <p:childTnLst>
                              <p:par>
                                <p:cTn id="27" presetID="10" presetClass="entr" presetSubtype="0" fill="hold" grpId="0" nodeType="afterEffect">
                                  <p:stCondLst>
                                    <p:cond delay="0"/>
                                  </p:stCondLst>
                                  <p:childTnLst>
                                    <p:set>
                                      <p:cBhvr>
                                        <p:cTn id="28" dur="1" fill="hold">
                                          <p:stCondLst>
                                            <p:cond delay="0"/>
                                          </p:stCondLst>
                                        </p:cTn>
                                        <p:tgtEl>
                                          <p:spTgt spid="264197"/>
                                        </p:tgtEl>
                                        <p:attrNameLst>
                                          <p:attrName>style.visibility</p:attrName>
                                        </p:attrNameLst>
                                      </p:cBhvr>
                                      <p:to>
                                        <p:strVal val="visible"/>
                                      </p:to>
                                    </p:set>
                                    <p:animEffect transition="in" filter="fade">
                                      <p:cBhvr>
                                        <p:cTn id="29" dur="2000"/>
                                        <p:tgtEl>
                                          <p:spTgt spid="264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4" grpId="0"/>
      <p:bldP spid="264197" grpId="0"/>
      <p:bldP spid="264199" grpId="0"/>
      <p:bldP spid="264203"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Text Box 3"/>
          <p:cNvSpPr txBox="1">
            <a:spLocks noChangeArrowheads="1"/>
          </p:cNvSpPr>
          <p:nvPr/>
        </p:nvSpPr>
        <p:spPr bwMode="auto">
          <a:xfrm>
            <a:off x="762000" y="260350"/>
            <a:ext cx="5538788" cy="2428875"/>
          </a:xfrm>
          <a:prstGeom prst="rect">
            <a:avLst/>
          </a:prstGeom>
          <a:noFill/>
          <a:ln w="9525">
            <a:noFill/>
            <a:miter lim="800000"/>
            <a:headEnd/>
            <a:tailEnd/>
          </a:ln>
          <a:effectLst/>
        </p:spPr>
        <p:txBody>
          <a:bodyPr>
            <a:spAutoFit/>
          </a:bodyPr>
          <a:lstStyle/>
          <a:p>
            <a:pPr algn="just">
              <a:lnSpc>
                <a:spcPct val="150000"/>
              </a:lnSpc>
              <a:spcBef>
                <a:spcPct val="50000"/>
              </a:spcBef>
              <a:defRPr/>
            </a:pPr>
            <a:r>
              <a:rPr lang="es-ES" sz="2400" b="1">
                <a:solidFill>
                  <a:srgbClr val="CC0066"/>
                </a:solidFill>
                <a:effectLst>
                  <a:outerShdw blurRad="38100" dist="38100" dir="2700000" algn="tl">
                    <a:srgbClr val="000000"/>
                  </a:outerShdw>
                </a:effectLst>
              </a:rPr>
              <a:t>Ley de Avogadro</a:t>
            </a:r>
          </a:p>
          <a:p>
            <a:pPr algn="just">
              <a:lnSpc>
                <a:spcPct val="150000"/>
              </a:lnSpc>
              <a:spcBef>
                <a:spcPct val="50000"/>
              </a:spcBef>
              <a:defRPr/>
            </a:pPr>
            <a:r>
              <a:rPr lang="es-ES" b="1"/>
              <a:t>	</a:t>
            </a:r>
            <a:r>
              <a:rPr lang="es-ES" b="1" i="1"/>
              <a:t>“</a:t>
            </a:r>
            <a:r>
              <a:rPr lang="es-ES" b="1"/>
              <a:t>V</a:t>
            </a:r>
            <a:r>
              <a:rPr lang="es-ES_tradnl" b="1" i="1"/>
              <a:t>olúmenes iguales de </a:t>
            </a:r>
            <a:r>
              <a:rPr lang="es-ES_tradnl" b="1" i="1">
                <a:solidFill>
                  <a:srgbClr val="333399"/>
                </a:solidFill>
              </a:rPr>
              <a:t>gases</a:t>
            </a:r>
            <a:r>
              <a:rPr lang="es-ES_tradnl" b="1" i="1"/>
              <a:t> diferentes contienen el mismo número de partículas (moléculas o átomos) y la presión y temperatura se mantienen constantes”.</a:t>
            </a:r>
            <a:r>
              <a:rPr lang="es-ES_tradnl"/>
              <a:t> </a:t>
            </a:r>
            <a:endParaRPr lang="es-ES"/>
          </a:p>
        </p:txBody>
      </p:sp>
      <p:sp>
        <p:nvSpPr>
          <p:cNvPr id="217092" name="Rectangle 4"/>
          <p:cNvSpPr>
            <a:spLocks noChangeArrowheads="1"/>
          </p:cNvSpPr>
          <p:nvPr/>
        </p:nvSpPr>
        <p:spPr bwMode="auto">
          <a:xfrm>
            <a:off x="900113" y="3429000"/>
            <a:ext cx="27305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lnSpc>
                <a:spcPct val="150000"/>
              </a:lnSpc>
              <a:spcBef>
                <a:spcPct val="50000"/>
              </a:spcBef>
            </a:pPr>
            <a:r>
              <a:rPr lang="es-ES" altLang="es-PE" b="1"/>
              <a:t>n1 = n2 (a T, P y V ctes)</a:t>
            </a:r>
          </a:p>
        </p:txBody>
      </p:sp>
      <p:sp>
        <p:nvSpPr>
          <p:cNvPr id="2" name="Rectangle 4"/>
          <p:cNvSpPr>
            <a:spLocks noChangeArrowheads="1"/>
          </p:cNvSpPr>
          <p:nvPr/>
        </p:nvSpPr>
        <p:spPr bwMode="auto">
          <a:xfrm>
            <a:off x="250825" y="5589588"/>
            <a:ext cx="8642350"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2"/>
                </a:solidFill>
                <a:latin typeface="Arial" charset="0"/>
              </a:defRPr>
            </a:lvl1pPr>
            <a:lvl2pPr marL="742950" indent="-285750" eaLnBrk="0" hangingPunct="0">
              <a:defRPr>
                <a:solidFill>
                  <a:schemeClr val="tx2"/>
                </a:solidFill>
                <a:latin typeface="Arial" charset="0"/>
              </a:defRPr>
            </a:lvl2pPr>
            <a:lvl3pPr marL="1143000" indent="-228600" eaLnBrk="0" hangingPunct="0">
              <a:defRPr>
                <a:solidFill>
                  <a:schemeClr val="tx2"/>
                </a:solidFill>
                <a:latin typeface="Arial" charset="0"/>
              </a:defRPr>
            </a:lvl3pPr>
            <a:lvl4pPr marL="1600200" indent="-228600" eaLnBrk="0" hangingPunct="0">
              <a:defRPr>
                <a:solidFill>
                  <a:schemeClr val="tx2"/>
                </a:solidFill>
                <a:latin typeface="Arial" charset="0"/>
              </a:defRPr>
            </a:lvl4pPr>
            <a:lvl5pPr marL="2057400" indent="-228600" eaLnBrk="0" hangingPunct="0">
              <a:defRPr>
                <a:solidFill>
                  <a:schemeClr val="tx2"/>
                </a:solidFill>
                <a:latin typeface="Arial" charset="0"/>
              </a:defRPr>
            </a:lvl5pPr>
            <a:lvl6pPr marL="2514600" indent="-228600" eaLnBrk="0" fontAlgn="base" hangingPunct="0">
              <a:spcBef>
                <a:spcPct val="0"/>
              </a:spcBef>
              <a:spcAft>
                <a:spcPct val="0"/>
              </a:spcAft>
              <a:defRPr>
                <a:solidFill>
                  <a:schemeClr val="tx2"/>
                </a:solidFill>
                <a:latin typeface="Arial" charset="0"/>
              </a:defRPr>
            </a:lvl6pPr>
            <a:lvl7pPr marL="2971800" indent="-228600" eaLnBrk="0" fontAlgn="base" hangingPunct="0">
              <a:spcBef>
                <a:spcPct val="0"/>
              </a:spcBef>
              <a:spcAft>
                <a:spcPct val="0"/>
              </a:spcAft>
              <a:defRPr>
                <a:solidFill>
                  <a:schemeClr val="tx2"/>
                </a:solidFill>
                <a:latin typeface="Arial" charset="0"/>
              </a:defRPr>
            </a:lvl7pPr>
            <a:lvl8pPr marL="3429000" indent="-228600" eaLnBrk="0" fontAlgn="base" hangingPunct="0">
              <a:spcBef>
                <a:spcPct val="0"/>
              </a:spcBef>
              <a:spcAft>
                <a:spcPct val="0"/>
              </a:spcAft>
              <a:defRPr>
                <a:solidFill>
                  <a:schemeClr val="tx2"/>
                </a:solidFill>
                <a:latin typeface="Arial" charset="0"/>
              </a:defRPr>
            </a:lvl8pPr>
            <a:lvl9pPr marL="3886200" indent="-228600" eaLnBrk="0" fontAlgn="base" hangingPunct="0">
              <a:spcBef>
                <a:spcPct val="0"/>
              </a:spcBef>
              <a:spcAft>
                <a:spcPct val="0"/>
              </a:spcAft>
              <a:defRPr>
                <a:solidFill>
                  <a:schemeClr val="tx2"/>
                </a:solidFill>
                <a:latin typeface="Arial" charset="0"/>
              </a:defRPr>
            </a:lvl9pPr>
          </a:lstStyle>
          <a:p>
            <a:pPr eaLnBrk="1" hangingPunct="1">
              <a:lnSpc>
                <a:spcPct val="150000"/>
              </a:lnSpc>
              <a:spcBef>
                <a:spcPct val="50000"/>
              </a:spcBef>
            </a:pPr>
            <a:r>
              <a:rPr lang="es-ES" altLang="es-PE" sz="1600" b="1"/>
              <a:t>N</a:t>
            </a:r>
            <a:r>
              <a:rPr lang="es-ES" altLang="es-PE" sz="1600" b="1" baseline="-20000"/>
              <a:t>A</a:t>
            </a:r>
            <a:r>
              <a:rPr lang="es-ES" altLang="es-PE" sz="1600" b="1"/>
              <a:t>= 6,022.10</a:t>
            </a:r>
            <a:r>
              <a:rPr lang="es-ES" altLang="es-PE" sz="1600" b="1" baseline="30000"/>
              <a:t>23</a:t>
            </a:r>
            <a:r>
              <a:rPr lang="es-ES" altLang="es-PE" sz="1600" b="1"/>
              <a:t> moléculas en un mol de moléculas o átomos en un mol de átomos.</a:t>
            </a:r>
          </a:p>
          <a:p>
            <a:pPr eaLnBrk="1" hangingPunct="1">
              <a:lnSpc>
                <a:spcPct val="150000"/>
              </a:lnSpc>
              <a:spcBef>
                <a:spcPct val="50000"/>
              </a:spcBef>
            </a:pPr>
            <a:r>
              <a:rPr lang="es-ES" altLang="es-PE" sz="1600" b="1"/>
              <a:t>mol: unidad que se utiliza para determinar cant. de sustancia o partículas.</a:t>
            </a:r>
          </a:p>
        </p:txBody>
      </p:sp>
      <p:pic>
        <p:nvPicPr>
          <p:cNvPr id="19462" name="Picture 16" descr="Archivo:Sintesis HCl.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708275"/>
            <a:ext cx="3887788"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6976824"/>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anim calcmode="lin" valueType="num">
                                      <p:cBhvr>
                                        <p:cTn id="7" dur="2000" fill="hold"/>
                                        <p:tgtEl>
                                          <p:spTgt spid="217091">
                                            <p:txEl>
                                              <p:pRg st="0" end="0"/>
                                            </p:txEl>
                                          </p:spTgt>
                                        </p:tgtEl>
                                        <p:attrNameLst>
                                          <p:attrName>ppt_w</p:attrName>
                                        </p:attrNameLst>
                                      </p:cBhvr>
                                      <p:tavLst>
                                        <p:tav tm="0">
                                          <p:val>
                                            <p:fltVal val="0"/>
                                          </p:val>
                                        </p:tav>
                                        <p:tav tm="100000">
                                          <p:val>
                                            <p:strVal val="#ppt_w"/>
                                          </p:val>
                                        </p:tav>
                                      </p:tavLst>
                                    </p:anim>
                                    <p:anim calcmode="lin" valueType="num">
                                      <p:cBhvr>
                                        <p:cTn id="8" dur="2000" fill="hold"/>
                                        <p:tgtEl>
                                          <p:spTgt spid="217091">
                                            <p:txEl>
                                              <p:pRg st="0" end="0"/>
                                            </p:txEl>
                                          </p:spTgt>
                                        </p:tgtEl>
                                        <p:attrNameLst>
                                          <p:attrName>ppt_h</p:attrName>
                                        </p:attrNameLst>
                                      </p:cBhvr>
                                      <p:tavLst>
                                        <p:tav tm="0">
                                          <p:val>
                                            <p:fltVal val="0"/>
                                          </p:val>
                                        </p:tav>
                                        <p:tav tm="100000">
                                          <p:val>
                                            <p:strVal val="#ppt_h"/>
                                          </p:val>
                                        </p:tav>
                                      </p:tavLst>
                                    </p:anim>
                                  </p:childTnLst>
                                </p:cTn>
                              </p:par>
                            </p:childTnLst>
                          </p:cTn>
                        </p:par>
                        <p:par>
                          <p:cTn id="9" fill="hold" nodeType="afterGroup">
                            <p:stCondLst>
                              <p:cond delay="2000"/>
                            </p:stCondLst>
                            <p:childTnLst>
                              <p:par>
                                <p:cTn id="10" presetID="27" presetClass="entr" presetSubtype="0" fill="hold" nodeType="afterEffect">
                                  <p:stCondLst>
                                    <p:cond delay="2000"/>
                                  </p:stCondLst>
                                  <p:iterate type="lt">
                                    <p:tmPct val="50000"/>
                                  </p:iterate>
                                  <p:childTnLst>
                                    <p:set>
                                      <p:cBhvr>
                                        <p:cTn id="11" dur="1" fill="hold">
                                          <p:stCondLst>
                                            <p:cond delay="0"/>
                                          </p:stCondLst>
                                        </p:cTn>
                                        <p:tgtEl>
                                          <p:spTgt spid="217091">
                                            <p:txEl>
                                              <p:pRg st="1" end="1"/>
                                            </p:txEl>
                                          </p:spTgt>
                                        </p:tgtEl>
                                        <p:attrNameLst>
                                          <p:attrName>style.visibility</p:attrName>
                                        </p:attrNameLst>
                                      </p:cBhvr>
                                      <p:to>
                                        <p:strVal val="visible"/>
                                      </p:to>
                                    </p:set>
                                    <p:anim calcmode="discrete" valueType="clr">
                                      <p:cBhvr override="childStyle">
                                        <p:cTn id="12" dur="80"/>
                                        <p:tgtEl>
                                          <p:spTgt spid="21709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17091">
                                            <p:txEl>
                                              <p:pRg st="1" end="1"/>
                                            </p:txEl>
                                          </p:spTgt>
                                        </p:tgtEl>
                                        <p:attrNameLst>
                                          <p:attrName>fillcolor</p:attrName>
                                        </p:attrNameLst>
                                      </p:cBhvr>
                                      <p:tavLst>
                                        <p:tav tm="0">
                                          <p:val>
                                            <p:clrVal>
                                              <a:schemeClr val="accent2"/>
                                            </p:clrVal>
                                          </p:val>
                                        </p:tav>
                                        <p:tav tm="50000">
                                          <p:val>
                                            <p:clrVal>
                                              <a:schemeClr val="hlink"/>
                                            </p:clrVal>
                                          </p:val>
                                        </p:tav>
                                      </p:tavLst>
                                    </p:anim>
                                    <p:set>
                                      <p:cBhvr>
                                        <p:cTn id="14" dur="80"/>
                                        <p:tgtEl>
                                          <p:spTgt spid="217091">
                                            <p:txEl>
                                              <p:pRg st="1" end="1"/>
                                            </p:txEl>
                                          </p:spTgt>
                                        </p:tgtEl>
                                        <p:attrNameLst>
                                          <p:attrName>fill.type</p:attrName>
                                        </p:attrNameLst>
                                      </p:cBhvr>
                                      <p:to>
                                        <p:strVal val="solid"/>
                                      </p:to>
                                    </p:set>
                                  </p:childTnLst>
                                </p:cTn>
                              </p:par>
                            </p:childTnLst>
                          </p:cTn>
                        </p:par>
                        <p:par>
                          <p:cTn id="15" fill="hold" nodeType="afterGroup">
                            <p:stCondLst>
                              <p:cond delay="9280"/>
                            </p:stCondLst>
                            <p:childTnLst>
                              <p:par>
                                <p:cTn id="16" presetID="23" presetClass="entr" presetSubtype="16" fill="hold" grpId="0" nodeType="afterEffect">
                                  <p:stCondLst>
                                    <p:cond delay="0"/>
                                  </p:stCondLst>
                                  <p:childTnLst>
                                    <p:set>
                                      <p:cBhvr>
                                        <p:cTn id="17" dur="1" fill="hold">
                                          <p:stCondLst>
                                            <p:cond delay="0"/>
                                          </p:stCondLst>
                                        </p:cTn>
                                        <p:tgtEl>
                                          <p:spTgt spid="217092"/>
                                        </p:tgtEl>
                                        <p:attrNameLst>
                                          <p:attrName>style.visibility</p:attrName>
                                        </p:attrNameLst>
                                      </p:cBhvr>
                                      <p:to>
                                        <p:strVal val="visible"/>
                                      </p:to>
                                    </p:set>
                                    <p:anim calcmode="lin" valueType="num">
                                      <p:cBhvr>
                                        <p:cTn id="18" dur="2000" fill="hold"/>
                                        <p:tgtEl>
                                          <p:spTgt spid="217092"/>
                                        </p:tgtEl>
                                        <p:attrNameLst>
                                          <p:attrName>ppt_w</p:attrName>
                                        </p:attrNameLst>
                                      </p:cBhvr>
                                      <p:tavLst>
                                        <p:tav tm="0">
                                          <p:val>
                                            <p:fltVal val="0"/>
                                          </p:val>
                                        </p:tav>
                                        <p:tav tm="100000">
                                          <p:val>
                                            <p:strVal val="#ppt_w"/>
                                          </p:val>
                                        </p:tav>
                                      </p:tavLst>
                                    </p:anim>
                                    <p:anim calcmode="lin" valueType="num">
                                      <p:cBhvr>
                                        <p:cTn id="19" dur="2000" fill="hold"/>
                                        <p:tgtEl>
                                          <p:spTgt spid="217092"/>
                                        </p:tgtEl>
                                        <p:attrNameLst>
                                          <p:attrName>ppt_h</p:attrName>
                                        </p:attrNameLst>
                                      </p:cBhvr>
                                      <p:tavLst>
                                        <p:tav tm="0">
                                          <p:val>
                                            <p:fltVal val="0"/>
                                          </p:val>
                                        </p:tav>
                                        <p:tav tm="100000">
                                          <p:val>
                                            <p:strVal val="#ppt_h"/>
                                          </p:val>
                                        </p:tav>
                                      </p:tavLst>
                                    </p:anim>
                                  </p:childTnLst>
                                </p:cTn>
                              </p:par>
                            </p:childTnLst>
                          </p:cTn>
                        </p:par>
                        <p:par>
                          <p:cTn id="20" fill="hold" nodeType="afterGroup">
                            <p:stCondLst>
                              <p:cond delay="11280"/>
                            </p:stCondLst>
                            <p:childTnLst>
                              <p:par>
                                <p:cTn id="21" presetID="23" presetClass="entr" presetSubtype="16"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2000" fill="hold"/>
                                        <p:tgtEl>
                                          <p:spTgt spid="2"/>
                                        </p:tgtEl>
                                        <p:attrNameLst>
                                          <p:attrName>ppt_w</p:attrName>
                                        </p:attrNameLst>
                                      </p:cBhvr>
                                      <p:tavLst>
                                        <p:tav tm="0">
                                          <p:val>
                                            <p:fltVal val="0"/>
                                          </p:val>
                                        </p:tav>
                                        <p:tav tm="100000">
                                          <p:val>
                                            <p:strVal val="#ppt_w"/>
                                          </p:val>
                                        </p:tav>
                                      </p:tavLst>
                                    </p:anim>
                                    <p:anim calcmode="lin" valueType="num">
                                      <p:cBhvr>
                                        <p:cTn id="24" dur="2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2"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86FB76FB-ABF6-46D2-8C7F-45A7E2ADB3F3}" type="slidenum">
              <a:rPr lang="es-ES" sz="1200">
                <a:latin typeface="Arial Black" pitchFamily="34" charset="0"/>
              </a:rPr>
              <a:pPr algn="r" eaLnBrk="1" hangingPunct="1"/>
              <a:t>31</a:t>
            </a:fld>
            <a:endParaRPr lang="es-ES" sz="1200">
              <a:latin typeface="Arial Black" pitchFamily="34" charset="0"/>
            </a:endParaRPr>
          </a:p>
        </p:txBody>
      </p:sp>
      <p:sp>
        <p:nvSpPr>
          <p:cNvPr id="20483" name="Rectangle 2"/>
          <p:cNvSpPr>
            <a:spLocks noChangeArrowheads="1"/>
          </p:cNvSpPr>
          <p:nvPr/>
        </p:nvSpPr>
        <p:spPr bwMode="auto">
          <a:xfrm>
            <a:off x="457200" y="265113"/>
            <a:ext cx="8077200" cy="579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200"/>
              <a:t>Ley de Avogadro</a:t>
            </a:r>
            <a:endParaRPr lang="en-US" sz="4400"/>
          </a:p>
        </p:txBody>
      </p:sp>
      <p:sp>
        <p:nvSpPr>
          <p:cNvPr id="20484" name="Rectangle 3"/>
          <p:cNvSpPr>
            <a:spLocks noChangeArrowheads="1"/>
          </p:cNvSpPr>
          <p:nvPr/>
        </p:nvSpPr>
        <p:spPr bwMode="auto">
          <a:xfrm>
            <a:off x="1870382" y="1297499"/>
            <a:ext cx="5538788"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buClr>
                <a:schemeClr val="bg2"/>
              </a:buClr>
              <a:buSzPct val="75000"/>
              <a:buFont typeface="Wingdings" pitchFamily="2" charset="2"/>
              <a:buNone/>
            </a:pPr>
            <a:r>
              <a:rPr lang="en-US" sz="2800"/>
              <a:t>V </a:t>
            </a:r>
            <a:r>
              <a:rPr lang="en-US" sz="2800">
                <a:sym typeface="Symbol" pitchFamily="18" charset="2"/>
              </a:rPr>
              <a:t></a:t>
            </a:r>
            <a:r>
              <a:rPr lang="en-US" sz="2800">
                <a:sym typeface="WP MathA" pitchFamily="2" charset="2"/>
              </a:rPr>
              <a:t> n          o       V = k</a:t>
            </a:r>
            <a:r>
              <a:rPr lang="en-US" sz="2800" baseline="-25000">
                <a:sym typeface="WP MathA" pitchFamily="2" charset="2"/>
              </a:rPr>
              <a:t>1</a:t>
            </a:r>
            <a:r>
              <a:rPr lang="en-US" sz="2800">
                <a:sym typeface="WP MathA" pitchFamily="2" charset="2"/>
              </a:rPr>
              <a:t> </a:t>
            </a:r>
            <a:r>
              <a:rPr lang="en-US" sz="2800">
                <a:cs typeface="Arial" charset="0"/>
                <a:sym typeface="WP MathA" pitchFamily="2" charset="2"/>
              </a:rPr>
              <a:t>·</a:t>
            </a:r>
            <a:r>
              <a:rPr lang="en-US" sz="2800">
                <a:sym typeface="WP MathA" pitchFamily="2" charset="2"/>
              </a:rPr>
              <a:t> n</a:t>
            </a:r>
          </a:p>
        </p:txBody>
      </p:sp>
      <p:sp>
        <p:nvSpPr>
          <p:cNvPr id="20485" name="Text Box 4"/>
          <p:cNvSpPr txBox="1">
            <a:spLocks noChangeArrowheads="1"/>
          </p:cNvSpPr>
          <p:nvPr/>
        </p:nvSpPr>
        <p:spPr bwMode="auto">
          <a:xfrm>
            <a:off x="833745" y="2565348"/>
            <a:ext cx="6575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2800"/>
              <a:t>En condiciones normales (</a:t>
            </a:r>
            <a:r>
              <a:rPr lang="en-US" sz="2800" smtClean="0"/>
              <a:t>CN PT</a:t>
            </a:r>
            <a:r>
              <a:rPr lang="en-US" sz="2800"/>
              <a:t>):</a:t>
            </a:r>
            <a:endParaRPr lang="en-US" sz="2800">
              <a:latin typeface="Times New Roman" pitchFamily="18" charset="0"/>
            </a:endParaRPr>
          </a:p>
        </p:txBody>
      </p:sp>
      <p:sp>
        <p:nvSpPr>
          <p:cNvPr id="20486" name="Rectangle 5"/>
          <p:cNvSpPr>
            <a:spLocks noChangeArrowheads="1"/>
          </p:cNvSpPr>
          <p:nvPr/>
        </p:nvSpPr>
        <p:spPr bwMode="auto">
          <a:xfrm>
            <a:off x="2371840" y="2010287"/>
            <a:ext cx="4779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spcBef>
                <a:spcPct val="20000"/>
              </a:spcBef>
              <a:buClr>
                <a:schemeClr val="tx2"/>
              </a:buClr>
            </a:pPr>
            <a:r>
              <a:rPr lang="en-US" sz="2800">
                <a:sym typeface="WP MathA" pitchFamily="2" charset="2"/>
              </a:rPr>
              <a:t>1 mol de gas = 22,4 L de gas</a:t>
            </a:r>
          </a:p>
        </p:txBody>
      </p:sp>
      <p:sp>
        <p:nvSpPr>
          <p:cNvPr id="20487" name="Text Box 6"/>
          <p:cNvSpPr txBox="1">
            <a:spLocks noChangeArrowheads="1"/>
          </p:cNvSpPr>
          <p:nvPr/>
        </p:nvSpPr>
        <p:spPr bwMode="auto">
          <a:xfrm>
            <a:off x="457200" y="841376"/>
            <a:ext cx="5872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2800"/>
              <a:t>A una temperatura y presión dadas:</a:t>
            </a:r>
          </a:p>
        </p:txBody>
      </p:sp>
      <p:sp>
        <p:nvSpPr>
          <p:cNvPr id="20488" name="Rectangle 7"/>
          <p:cNvSpPr>
            <a:spLocks noChangeArrowheads="1"/>
          </p:cNvSpPr>
          <p:nvPr/>
        </p:nvSpPr>
        <p:spPr bwMode="auto">
          <a:xfrm>
            <a:off x="5162857" y="1311787"/>
            <a:ext cx="1871663" cy="5762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s-AR"/>
          </a:p>
        </p:txBody>
      </p:sp>
      <p:sp>
        <p:nvSpPr>
          <p:cNvPr id="20489" name="9 CuadroTexto"/>
          <p:cNvSpPr txBox="1">
            <a:spLocks noChangeArrowheads="1"/>
          </p:cNvSpPr>
          <p:nvPr/>
        </p:nvSpPr>
        <p:spPr bwMode="auto">
          <a:xfrm>
            <a:off x="1020276" y="3159867"/>
            <a:ext cx="7239000" cy="9159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just" eaLnBrk="1" hangingPunct="1"/>
            <a:r>
              <a:rPr lang="es-AR" b="1" i="1"/>
              <a:t>Volúmenes iguales de todos los gases medidos a las mismas condiciones de P y T tienen el mismo número de moléculas y de moles.</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4075855"/>
            <a:ext cx="7489676" cy="243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454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92ED0A95-6849-4446-834D-6410D6BDCCE1}" type="slidenum">
              <a:rPr lang="es-ES" sz="1200">
                <a:latin typeface="Arial Black" pitchFamily="34" charset="0"/>
              </a:rPr>
              <a:pPr algn="r" eaLnBrk="1" hangingPunct="1"/>
              <a:t>32</a:t>
            </a:fld>
            <a:endParaRPr lang="es-ES" sz="1200">
              <a:latin typeface="Arial Black" pitchFamily="34" charset="0"/>
            </a:endParaRPr>
          </a:p>
        </p:txBody>
      </p:sp>
      <p:sp>
        <p:nvSpPr>
          <p:cNvPr id="21507" name="Rectangle 2"/>
          <p:cNvSpPr>
            <a:spLocks noChangeArrowheads="1"/>
          </p:cNvSpPr>
          <p:nvPr/>
        </p:nvSpPr>
        <p:spPr bwMode="auto">
          <a:xfrm>
            <a:off x="457200" y="714375"/>
            <a:ext cx="8077200" cy="9461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2800" dirty="0" err="1"/>
              <a:t>Combinación</a:t>
            </a:r>
            <a:r>
              <a:rPr lang="en-US" sz="2800" dirty="0"/>
              <a:t> de </a:t>
            </a:r>
            <a:r>
              <a:rPr lang="en-US" sz="2800" dirty="0" err="1"/>
              <a:t>las</a:t>
            </a:r>
            <a:r>
              <a:rPr lang="en-US" sz="2800" dirty="0"/>
              <a:t> </a:t>
            </a:r>
            <a:r>
              <a:rPr lang="en-US" sz="2800" dirty="0" err="1"/>
              <a:t>leyes</a:t>
            </a:r>
            <a:r>
              <a:rPr lang="en-US" sz="2800" dirty="0"/>
              <a:t> de los gases: </a:t>
            </a:r>
          </a:p>
          <a:p>
            <a:pPr algn="ctr"/>
            <a:r>
              <a:rPr lang="en-US" sz="2800" b="1" dirty="0" smtClean="0"/>
              <a:t>ECUACIÓN GENERAL DEL GAS IDEAL.</a:t>
            </a:r>
            <a:endParaRPr lang="en-US" sz="4400" b="1" dirty="0"/>
          </a:p>
        </p:txBody>
      </p:sp>
      <p:sp>
        <p:nvSpPr>
          <p:cNvPr id="21508" name="Rectangle 3"/>
          <p:cNvSpPr>
            <a:spLocks noChangeArrowheads="1"/>
          </p:cNvSpPr>
          <p:nvPr/>
        </p:nvSpPr>
        <p:spPr bwMode="auto">
          <a:xfrm>
            <a:off x="1066799" y="2609850"/>
            <a:ext cx="5305401"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bg2"/>
              </a:buClr>
              <a:buSzPct val="75000"/>
              <a:buFont typeface="Wingdings" pitchFamily="2" charset="2"/>
              <a:buChar char="n"/>
              <a:tabLst>
                <a:tab pos="2852738" algn="l"/>
              </a:tabLst>
            </a:pPr>
            <a:r>
              <a:rPr lang="en-US" sz="3000" dirty="0"/>
              <a:t>Ley de Boyle	 </a:t>
            </a:r>
            <a:r>
              <a:rPr lang="en-US" sz="3000" dirty="0" smtClean="0"/>
              <a:t>   V </a:t>
            </a:r>
            <a:r>
              <a:rPr lang="en-US" sz="3000" dirty="0">
                <a:sym typeface="Symbol" pitchFamily="18" charset="2"/>
              </a:rPr>
              <a:t></a:t>
            </a:r>
            <a:r>
              <a:rPr lang="en-US" sz="3000" dirty="0">
                <a:sym typeface="WP MathA" pitchFamily="2" charset="2"/>
              </a:rPr>
              <a:t> 1/P</a:t>
            </a:r>
          </a:p>
          <a:p>
            <a:pPr marL="342900" indent="-342900">
              <a:spcBef>
                <a:spcPct val="20000"/>
              </a:spcBef>
              <a:buClr>
                <a:schemeClr val="bg2"/>
              </a:buClr>
              <a:buSzPct val="75000"/>
              <a:buFont typeface="Wingdings" pitchFamily="2" charset="2"/>
              <a:buChar char="n"/>
              <a:tabLst>
                <a:tab pos="2852738" algn="l"/>
              </a:tabLst>
            </a:pPr>
            <a:r>
              <a:rPr lang="en-US" sz="3000" dirty="0">
                <a:sym typeface="WP MathA" pitchFamily="2" charset="2"/>
              </a:rPr>
              <a:t>Ley de </a:t>
            </a:r>
            <a:r>
              <a:rPr lang="en-US" sz="3000" dirty="0" smtClean="0">
                <a:sym typeface="WP MathA" pitchFamily="2" charset="2"/>
              </a:rPr>
              <a:t>Charles     </a:t>
            </a:r>
            <a:r>
              <a:rPr lang="en-US" sz="3000" dirty="0">
                <a:sym typeface="WP MathA" pitchFamily="2" charset="2"/>
              </a:rPr>
              <a:t>V </a:t>
            </a:r>
            <a:r>
              <a:rPr lang="en-US" sz="3000" dirty="0">
                <a:sym typeface="Symbol" pitchFamily="18" charset="2"/>
              </a:rPr>
              <a:t></a:t>
            </a:r>
            <a:r>
              <a:rPr lang="en-US" sz="3000" dirty="0">
                <a:sym typeface="WP MathA" pitchFamily="2" charset="2"/>
              </a:rPr>
              <a:t> T</a:t>
            </a:r>
          </a:p>
          <a:p>
            <a:pPr marL="342900" indent="-342900">
              <a:spcBef>
                <a:spcPct val="20000"/>
              </a:spcBef>
              <a:buClr>
                <a:schemeClr val="bg2"/>
              </a:buClr>
              <a:buSzPct val="75000"/>
              <a:buFont typeface="Wingdings" pitchFamily="2" charset="2"/>
              <a:buChar char="n"/>
              <a:tabLst>
                <a:tab pos="2852738" algn="l"/>
              </a:tabLst>
            </a:pPr>
            <a:r>
              <a:rPr lang="en-US" sz="3000" dirty="0">
                <a:sym typeface="WP MathA" pitchFamily="2" charset="2"/>
              </a:rPr>
              <a:t>Ley de </a:t>
            </a:r>
            <a:r>
              <a:rPr lang="en-US" sz="3000" dirty="0" smtClean="0">
                <a:sym typeface="WP MathA" pitchFamily="2" charset="2"/>
              </a:rPr>
              <a:t>Avogadro   </a:t>
            </a:r>
            <a:r>
              <a:rPr lang="en-US" sz="3000" dirty="0">
                <a:sym typeface="WP MathA" pitchFamily="2" charset="2"/>
              </a:rPr>
              <a:t>V </a:t>
            </a:r>
            <a:r>
              <a:rPr lang="en-US" sz="3000" dirty="0">
                <a:sym typeface="Symbol" pitchFamily="18" charset="2"/>
              </a:rPr>
              <a:t></a:t>
            </a:r>
            <a:r>
              <a:rPr lang="en-US" sz="3000" dirty="0">
                <a:sym typeface="WP MathA" pitchFamily="2" charset="2"/>
              </a:rPr>
              <a:t> n</a:t>
            </a:r>
          </a:p>
        </p:txBody>
      </p:sp>
      <p:sp>
        <p:nvSpPr>
          <p:cNvPr id="21509" name="Text Box 4"/>
          <p:cNvSpPr txBox="1">
            <a:spLocks noChangeArrowheads="1"/>
          </p:cNvSpPr>
          <p:nvPr/>
        </p:nvSpPr>
        <p:spPr bwMode="auto">
          <a:xfrm>
            <a:off x="3397250" y="4695825"/>
            <a:ext cx="228917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3800"/>
              <a:t>PV = nRT</a:t>
            </a:r>
          </a:p>
        </p:txBody>
      </p:sp>
      <p:grpSp>
        <p:nvGrpSpPr>
          <p:cNvPr id="21510" name="Group 5"/>
          <p:cNvGrpSpPr>
            <a:grpSpLocks/>
          </p:cNvGrpSpPr>
          <p:nvPr/>
        </p:nvGrpSpPr>
        <p:grpSpPr bwMode="auto">
          <a:xfrm>
            <a:off x="6372200" y="2636912"/>
            <a:ext cx="1912937" cy="1466850"/>
            <a:chOff x="3509" y="1644"/>
            <a:chExt cx="1205" cy="924"/>
          </a:xfrm>
        </p:grpSpPr>
        <p:grpSp>
          <p:nvGrpSpPr>
            <p:cNvPr id="21512" name="Group 6"/>
            <p:cNvGrpSpPr>
              <a:grpSpLocks/>
            </p:cNvGrpSpPr>
            <p:nvPr/>
          </p:nvGrpSpPr>
          <p:grpSpPr bwMode="auto">
            <a:xfrm>
              <a:off x="3802" y="1749"/>
              <a:ext cx="912" cy="681"/>
              <a:chOff x="3868" y="1809"/>
              <a:chExt cx="912" cy="681"/>
            </a:xfrm>
          </p:grpSpPr>
          <p:sp>
            <p:nvSpPr>
              <p:cNvPr id="21514" name="Text Box 7"/>
              <p:cNvSpPr txBox="1">
                <a:spLocks noChangeArrowheads="1"/>
              </p:cNvSpPr>
              <p:nvPr/>
            </p:nvSpPr>
            <p:spPr bwMode="auto">
              <a:xfrm>
                <a:off x="3868" y="1993"/>
                <a:ext cx="68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3200" dirty="0">
                    <a:solidFill>
                      <a:schemeClr val="tx2"/>
                    </a:solidFill>
                  </a:rPr>
                  <a:t>V </a:t>
                </a:r>
                <a:r>
                  <a:rPr lang="en-US" sz="3200" dirty="0">
                    <a:solidFill>
                      <a:schemeClr val="tx2"/>
                    </a:solidFill>
                    <a:sym typeface="Symbol" pitchFamily="18" charset="2"/>
                  </a:rPr>
                  <a:t></a:t>
                </a:r>
                <a:r>
                  <a:rPr lang="en-US" sz="3200" dirty="0">
                    <a:solidFill>
                      <a:schemeClr val="tx2"/>
                    </a:solidFill>
                    <a:sym typeface="WP MathA" pitchFamily="2" charset="2"/>
                  </a:rPr>
                  <a:t> </a:t>
                </a:r>
              </a:p>
            </p:txBody>
          </p:sp>
          <p:sp>
            <p:nvSpPr>
              <p:cNvPr id="21515" name="Text Box 8"/>
              <p:cNvSpPr txBox="1">
                <a:spLocks noChangeArrowheads="1"/>
              </p:cNvSpPr>
              <p:nvPr/>
            </p:nvSpPr>
            <p:spPr bwMode="auto">
              <a:xfrm>
                <a:off x="4364" y="1809"/>
                <a:ext cx="41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a:spcBef>
                    <a:spcPct val="50000"/>
                  </a:spcBef>
                </a:pPr>
                <a:r>
                  <a:rPr lang="en-US" sz="3200">
                    <a:solidFill>
                      <a:schemeClr val="tx2"/>
                    </a:solidFill>
                  </a:rPr>
                  <a:t>nT</a:t>
                </a:r>
                <a:endParaRPr lang="en-US" sz="3200" baseline="-25000">
                  <a:solidFill>
                    <a:schemeClr val="tx2"/>
                  </a:solidFill>
                </a:endParaRPr>
              </a:p>
            </p:txBody>
          </p:sp>
          <p:sp>
            <p:nvSpPr>
              <p:cNvPr id="21516" name="Text Box 9"/>
              <p:cNvSpPr txBox="1">
                <a:spLocks noChangeArrowheads="1"/>
              </p:cNvSpPr>
              <p:nvPr/>
            </p:nvSpPr>
            <p:spPr bwMode="auto">
              <a:xfrm>
                <a:off x="4429" y="2125"/>
                <a:ext cx="28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a:spcBef>
                    <a:spcPct val="50000"/>
                  </a:spcBef>
                </a:pPr>
                <a:r>
                  <a:rPr lang="en-US" sz="3200">
                    <a:solidFill>
                      <a:schemeClr val="tx2"/>
                    </a:solidFill>
                  </a:rPr>
                  <a:t>P</a:t>
                </a:r>
                <a:endParaRPr lang="en-US" sz="3200" baseline="-25000">
                  <a:solidFill>
                    <a:schemeClr val="tx2"/>
                  </a:solidFill>
                </a:endParaRPr>
              </a:p>
            </p:txBody>
          </p:sp>
          <p:sp>
            <p:nvSpPr>
              <p:cNvPr id="21517" name="Line 10"/>
              <p:cNvSpPr>
                <a:spLocks noChangeShapeType="1"/>
              </p:cNvSpPr>
              <p:nvPr/>
            </p:nvSpPr>
            <p:spPr bwMode="auto">
              <a:xfrm>
                <a:off x="4364" y="2168"/>
                <a:ext cx="416"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es-AR"/>
              </a:p>
            </p:txBody>
          </p:sp>
        </p:grpSp>
        <p:sp>
          <p:nvSpPr>
            <p:cNvPr id="21513" name="AutoShape 11"/>
            <p:cNvSpPr>
              <a:spLocks/>
            </p:cNvSpPr>
            <p:nvPr/>
          </p:nvSpPr>
          <p:spPr bwMode="auto">
            <a:xfrm>
              <a:off x="3509" y="1644"/>
              <a:ext cx="151" cy="924"/>
            </a:xfrm>
            <a:prstGeom prst="rightBrace">
              <a:avLst>
                <a:gd name="adj1" fmla="val 50993"/>
                <a:gd name="adj2" fmla="val 50000"/>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s-AR"/>
            </a:p>
          </p:txBody>
        </p:sp>
      </p:grpSp>
      <p:sp>
        <p:nvSpPr>
          <p:cNvPr id="21511" name="Rectangle 12"/>
          <p:cNvSpPr>
            <a:spLocks noChangeArrowheads="1"/>
          </p:cNvSpPr>
          <p:nvPr/>
        </p:nvSpPr>
        <p:spPr bwMode="auto">
          <a:xfrm>
            <a:off x="3276600" y="4652963"/>
            <a:ext cx="2519363" cy="8636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s-AR"/>
          </a:p>
        </p:txBody>
      </p:sp>
    </p:spTree>
    <p:extLst>
      <p:ext uri="{BB962C8B-B14F-4D97-AF65-F5344CB8AC3E}">
        <p14:creationId xmlns:p14="http://schemas.microsoft.com/office/powerpoint/2010/main" val="17480070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50E907B6-2361-4791-A49E-AC5CBC0D89BE}" type="slidenum">
              <a:rPr lang="es-ES" sz="1200">
                <a:latin typeface="Arial Black" pitchFamily="34" charset="0"/>
              </a:rPr>
              <a:pPr algn="r" eaLnBrk="1" hangingPunct="1"/>
              <a:t>33</a:t>
            </a:fld>
            <a:endParaRPr lang="es-ES" sz="1200">
              <a:latin typeface="Arial Black" pitchFamily="34" charset="0"/>
            </a:endParaRPr>
          </a:p>
        </p:txBody>
      </p:sp>
      <p:sp>
        <p:nvSpPr>
          <p:cNvPr id="22531" name="Rectangle 2"/>
          <p:cNvSpPr>
            <a:spLocks noChangeArrowheads="1"/>
          </p:cNvSpPr>
          <p:nvPr/>
        </p:nvSpPr>
        <p:spPr bwMode="auto">
          <a:xfrm>
            <a:off x="457200" y="265113"/>
            <a:ext cx="8077200" cy="579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200">
                <a:latin typeface="Times New Roman" pitchFamily="18" charset="0"/>
              </a:rPr>
              <a:t>Constante universal de los gases (R)</a:t>
            </a:r>
            <a:endParaRPr lang="en-US" sz="4400"/>
          </a:p>
        </p:txBody>
      </p:sp>
      <p:grpSp>
        <p:nvGrpSpPr>
          <p:cNvPr id="22532" name="Group 3"/>
          <p:cNvGrpSpPr>
            <a:grpSpLocks/>
          </p:cNvGrpSpPr>
          <p:nvPr/>
        </p:nvGrpSpPr>
        <p:grpSpPr bwMode="auto">
          <a:xfrm>
            <a:off x="1962150" y="2449513"/>
            <a:ext cx="5459413" cy="1806575"/>
            <a:chOff x="1236" y="1634"/>
            <a:chExt cx="3439" cy="1138"/>
          </a:xfrm>
        </p:grpSpPr>
        <p:sp>
          <p:nvSpPr>
            <p:cNvPr id="22538" name="Text Box 4"/>
            <p:cNvSpPr txBox="1">
              <a:spLocks noChangeArrowheads="1"/>
            </p:cNvSpPr>
            <p:nvPr/>
          </p:nvSpPr>
          <p:spPr bwMode="auto">
            <a:xfrm>
              <a:off x="1236" y="1818"/>
              <a:ext cx="68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3200">
                  <a:solidFill>
                    <a:schemeClr val="tx2"/>
                  </a:solidFill>
                </a:rPr>
                <a:t>R</a:t>
              </a:r>
              <a:r>
                <a:rPr lang="en-US" sz="3200"/>
                <a:t> </a:t>
              </a:r>
              <a:r>
                <a:rPr lang="en-US" sz="3200">
                  <a:sym typeface="WP MathA" pitchFamily="2" charset="2"/>
                </a:rPr>
                <a:t>= </a:t>
              </a:r>
            </a:p>
          </p:txBody>
        </p:sp>
        <p:sp>
          <p:nvSpPr>
            <p:cNvPr id="22539" name="Text Box 5"/>
            <p:cNvSpPr txBox="1">
              <a:spLocks noChangeArrowheads="1"/>
            </p:cNvSpPr>
            <p:nvPr/>
          </p:nvSpPr>
          <p:spPr bwMode="auto">
            <a:xfrm>
              <a:off x="1711" y="1634"/>
              <a:ext cx="4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a:spcBef>
                  <a:spcPct val="50000"/>
                </a:spcBef>
              </a:pPr>
              <a:r>
                <a:rPr lang="en-US" sz="3200"/>
                <a:t>PV</a:t>
              </a:r>
              <a:endParaRPr lang="en-US" sz="3200" baseline="-25000"/>
            </a:p>
          </p:txBody>
        </p:sp>
        <p:sp>
          <p:nvSpPr>
            <p:cNvPr id="22540" name="Text Box 6"/>
            <p:cNvSpPr txBox="1">
              <a:spLocks noChangeArrowheads="1"/>
            </p:cNvSpPr>
            <p:nvPr/>
          </p:nvSpPr>
          <p:spPr bwMode="auto">
            <a:xfrm>
              <a:off x="1733" y="1950"/>
              <a:ext cx="41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a:spcBef>
                  <a:spcPct val="50000"/>
                </a:spcBef>
              </a:pPr>
              <a:r>
                <a:rPr lang="en-US" sz="3200"/>
                <a:t>nT</a:t>
              </a:r>
              <a:endParaRPr lang="en-US" sz="3200" baseline="-25000"/>
            </a:p>
          </p:txBody>
        </p:sp>
        <p:sp>
          <p:nvSpPr>
            <p:cNvPr id="22541" name="Line 7"/>
            <p:cNvSpPr>
              <a:spLocks noChangeShapeType="1"/>
            </p:cNvSpPr>
            <p:nvPr/>
          </p:nvSpPr>
          <p:spPr bwMode="auto">
            <a:xfrm>
              <a:off x="1732" y="1993"/>
              <a:ext cx="4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s-AR"/>
            </a:p>
          </p:txBody>
        </p:sp>
        <p:sp>
          <p:nvSpPr>
            <p:cNvPr id="22542" name="Text Box 8"/>
            <p:cNvSpPr txBox="1">
              <a:spLocks noChangeArrowheads="1"/>
            </p:cNvSpPr>
            <p:nvPr/>
          </p:nvSpPr>
          <p:spPr bwMode="auto">
            <a:xfrm>
              <a:off x="1466" y="2407"/>
              <a:ext cx="320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3200">
                  <a:sym typeface="WP MathA" pitchFamily="2" charset="2"/>
                </a:rPr>
                <a:t>= 0,082057 atm L mol</a:t>
              </a:r>
              <a:r>
                <a:rPr lang="en-US" sz="3200" baseline="30000">
                  <a:sym typeface="WP MathA" pitchFamily="2" charset="2"/>
                </a:rPr>
                <a:t>-1</a:t>
              </a:r>
              <a:r>
                <a:rPr lang="en-US" sz="3200">
                  <a:sym typeface="WP MathA" pitchFamily="2" charset="2"/>
                </a:rPr>
                <a:t> K</a:t>
              </a:r>
              <a:r>
                <a:rPr lang="en-US" sz="3200" baseline="30000">
                  <a:sym typeface="WP MathA" pitchFamily="2" charset="2"/>
                </a:rPr>
                <a:t>-1</a:t>
              </a:r>
            </a:p>
          </p:txBody>
        </p:sp>
      </p:grpSp>
      <p:sp>
        <p:nvSpPr>
          <p:cNvPr id="22533" name="Text Box 9"/>
          <p:cNvSpPr txBox="1">
            <a:spLocks noChangeArrowheads="1"/>
          </p:cNvSpPr>
          <p:nvPr/>
        </p:nvSpPr>
        <p:spPr bwMode="auto">
          <a:xfrm>
            <a:off x="2328863" y="4389438"/>
            <a:ext cx="5094287"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3200">
                <a:sym typeface="WP MathA" pitchFamily="2" charset="2"/>
              </a:rPr>
              <a:t>= 8.3145 m</a:t>
            </a:r>
            <a:r>
              <a:rPr lang="en-US" sz="3200" baseline="30000">
                <a:sym typeface="WP MathA" pitchFamily="2" charset="2"/>
              </a:rPr>
              <a:t>3</a:t>
            </a:r>
            <a:r>
              <a:rPr lang="en-US" sz="3200">
                <a:sym typeface="WP MathA" pitchFamily="2" charset="2"/>
              </a:rPr>
              <a:t> Pa mol</a:t>
            </a:r>
            <a:r>
              <a:rPr lang="en-US" sz="3200" baseline="30000">
                <a:sym typeface="WP MathA" pitchFamily="2" charset="2"/>
              </a:rPr>
              <a:t>-1</a:t>
            </a:r>
            <a:r>
              <a:rPr lang="en-US" sz="3200">
                <a:sym typeface="WP MathA" pitchFamily="2" charset="2"/>
              </a:rPr>
              <a:t> K</a:t>
            </a:r>
            <a:r>
              <a:rPr lang="en-US" sz="3200" baseline="30000">
                <a:sym typeface="WP MathA" pitchFamily="2" charset="2"/>
              </a:rPr>
              <a:t>-1</a:t>
            </a:r>
          </a:p>
        </p:txBody>
      </p:sp>
      <p:sp>
        <p:nvSpPr>
          <p:cNvPr id="22534" name="Text Box 10"/>
          <p:cNvSpPr txBox="1">
            <a:spLocks noChangeArrowheads="1"/>
          </p:cNvSpPr>
          <p:nvPr/>
        </p:nvSpPr>
        <p:spPr bwMode="auto">
          <a:xfrm>
            <a:off x="3241675" y="1366838"/>
            <a:ext cx="2290763"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3800"/>
              <a:t>PV = n</a:t>
            </a:r>
            <a:r>
              <a:rPr lang="en-US" sz="3800">
                <a:solidFill>
                  <a:schemeClr val="tx2"/>
                </a:solidFill>
              </a:rPr>
              <a:t>R</a:t>
            </a:r>
            <a:r>
              <a:rPr lang="en-US" sz="3800"/>
              <a:t>T</a:t>
            </a:r>
          </a:p>
        </p:txBody>
      </p:sp>
      <p:grpSp>
        <p:nvGrpSpPr>
          <p:cNvPr id="22535" name="Group 11"/>
          <p:cNvGrpSpPr>
            <a:grpSpLocks/>
          </p:cNvGrpSpPr>
          <p:nvPr/>
        </p:nvGrpSpPr>
        <p:grpSpPr bwMode="auto">
          <a:xfrm>
            <a:off x="2327275" y="4389438"/>
            <a:ext cx="5097463" cy="1366837"/>
            <a:chOff x="1466" y="2765"/>
            <a:chExt cx="3211" cy="861"/>
          </a:xfrm>
        </p:grpSpPr>
        <p:sp>
          <p:nvSpPr>
            <p:cNvPr id="22536" name="Text Box 12"/>
            <p:cNvSpPr txBox="1">
              <a:spLocks noChangeArrowheads="1"/>
            </p:cNvSpPr>
            <p:nvPr/>
          </p:nvSpPr>
          <p:spPr bwMode="auto">
            <a:xfrm>
              <a:off x="1468" y="3179"/>
              <a:ext cx="3209"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3200">
                  <a:sym typeface="WP MathA" pitchFamily="2" charset="2"/>
                </a:rPr>
                <a:t>= 8,3145 </a:t>
              </a:r>
              <a:r>
                <a:rPr lang="en-US" sz="3200">
                  <a:solidFill>
                    <a:srgbClr val="FF0000"/>
                  </a:solidFill>
                  <a:sym typeface="WP MathA" pitchFamily="2" charset="2"/>
                </a:rPr>
                <a:t>J</a:t>
              </a:r>
              <a:r>
                <a:rPr lang="en-US" sz="3200">
                  <a:sym typeface="WP MathA" pitchFamily="2" charset="2"/>
                </a:rPr>
                <a:t> mol</a:t>
              </a:r>
              <a:r>
                <a:rPr lang="en-US" sz="3200" baseline="30000">
                  <a:sym typeface="WP MathA" pitchFamily="2" charset="2"/>
                </a:rPr>
                <a:t>-1</a:t>
              </a:r>
              <a:r>
                <a:rPr lang="en-US" sz="3200">
                  <a:sym typeface="WP MathA" pitchFamily="2" charset="2"/>
                </a:rPr>
                <a:t> K</a:t>
              </a:r>
              <a:r>
                <a:rPr lang="en-US" sz="3200" baseline="30000">
                  <a:sym typeface="WP MathA" pitchFamily="2" charset="2"/>
                </a:rPr>
                <a:t>-1</a:t>
              </a:r>
            </a:p>
            <a:p>
              <a:pPr>
                <a:spcBef>
                  <a:spcPct val="50000"/>
                </a:spcBef>
              </a:pPr>
              <a:r>
                <a:rPr lang="en-US" sz="3200">
                  <a:sym typeface="WP MathA" pitchFamily="2" charset="2"/>
                </a:rPr>
                <a:t>= 1,98 </a:t>
              </a:r>
              <a:r>
                <a:rPr lang="en-US" sz="3200">
                  <a:solidFill>
                    <a:srgbClr val="FF0000"/>
                  </a:solidFill>
                  <a:sym typeface="WP MathA" pitchFamily="2" charset="2"/>
                </a:rPr>
                <a:t>Cal</a:t>
              </a:r>
              <a:r>
                <a:rPr lang="en-US" sz="3200">
                  <a:sym typeface="WP MathA" pitchFamily="2" charset="2"/>
                </a:rPr>
                <a:t> mol</a:t>
              </a:r>
              <a:r>
                <a:rPr lang="en-US" sz="3200" baseline="30000">
                  <a:sym typeface="WP MathA" pitchFamily="2" charset="2"/>
                </a:rPr>
                <a:t>-1</a:t>
              </a:r>
              <a:r>
                <a:rPr lang="en-US" sz="3200">
                  <a:sym typeface="WP MathA" pitchFamily="2" charset="2"/>
                </a:rPr>
                <a:t> K</a:t>
              </a:r>
              <a:r>
                <a:rPr lang="en-US" sz="3200" baseline="30000">
                  <a:sym typeface="WP MathA" pitchFamily="2" charset="2"/>
                </a:rPr>
                <a:t>-1</a:t>
              </a:r>
            </a:p>
          </p:txBody>
        </p:sp>
        <p:sp>
          <p:nvSpPr>
            <p:cNvPr id="22537" name="Text Box 13"/>
            <p:cNvSpPr txBox="1">
              <a:spLocks noChangeArrowheads="1"/>
            </p:cNvSpPr>
            <p:nvPr/>
          </p:nvSpPr>
          <p:spPr bwMode="auto">
            <a:xfrm>
              <a:off x="1466" y="2765"/>
              <a:ext cx="3209"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3200">
                  <a:sym typeface="WP MathA" pitchFamily="2" charset="2"/>
                </a:rPr>
                <a:t>= 8,3145 </a:t>
              </a:r>
              <a:r>
                <a:rPr lang="en-US" sz="3200">
                  <a:solidFill>
                    <a:srgbClr val="FF0000"/>
                  </a:solidFill>
                  <a:sym typeface="WP MathA" pitchFamily="2" charset="2"/>
                </a:rPr>
                <a:t>m</a:t>
              </a:r>
              <a:r>
                <a:rPr lang="en-US" sz="3200" baseline="30000">
                  <a:solidFill>
                    <a:srgbClr val="FF0000"/>
                  </a:solidFill>
                  <a:sym typeface="WP MathA" pitchFamily="2" charset="2"/>
                </a:rPr>
                <a:t>3</a:t>
              </a:r>
              <a:r>
                <a:rPr lang="en-US" sz="3200">
                  <a:solidFill>
                    <a:srgbClr val="FF0000"/>
                  </a:solidFill>
                  <a:sym typeface="WP MathA" pitchFamily="2" charset="2"/>
                </a:rPr>
                <a:t> Pa</a:t>
              </a:r>
              <a:r>
                <a:rPr lang="en-US" sz="3200">
                  <a:sym typeface="WP MathA" pitchFamily="2" charset="2"/>
                </a:rPr>
                <a:t> mol</a:t>
              </a:r>
              <a:r>
                <a:rPr lang="en-US" sz="3200" baseline="30000">
                  <a:sym typeface="WP MathA" pitchFamily="2" charset="2"/>
                </a:rPr>
                <a:t>-1</a:t>
              </a:r>
              <a:r>
                <a:rPr lang="en-US" sz="3200">
                  <a:sym typeface="WP MathA" pitchFamily="2" charset="2"/>
                </a:rPr>
                <a:t> K</a:t>
              </a:r>
              <a:r>
                <a:rPr lang="en-US" sz="3200" baseline="30000">
                  <a:sym typeface="WP MathA" pitchFamily="2" charset="2"/>
                </a:rPr>
                <a:t>-1</a:t>
              </a:r>
            </a:p>
          </p:txBody>
        </p:sp>
      </p:grpSp>
    </p:spTree>
    <p:extLst>
      <p:ext uri="{BB962C8B-B14F-4D97-AF65-F5344CB8AC3E}">
        <p14:creationId xmlns:p14="http://schemas.microsoft.com/office/powerpoint/2010/main" val="19292252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64D98F19-9517-44A2-B33A-AC28B85AAB13}" type="slidenum">
              <a:rPr lang="es-ES" sz="1200">
                <a:latin typeface="Arial Black" pitchFamily="34" charset="0"/>
              </a:rPr>
              <a:pPr algn="r" eaLnBrk="1" hangingPunct="1"/>
              <a:t>34</a:t>
            </a:fld>
            <a:endParaRPr lang="es-ES" sz="1200">
              <a:latin typeface="Arial Black" pitchFamily="34" charset="0"/>
            </a:endParaRPr>
          </a:p>
        </p:txBody>
      </p:sp>
      <p:sp>
        <p:nvSpPr>
          <p:cNvPr id="23555" name="Rectangle 2"/>
          <p:cNvSpPr>
            <a:spLocks noChangeArrowheads="1"/>
          </p:cNvSpPr>
          <p:nvPr/>
        </p:nvSpPr>
        <p:spPr bwMode="auto">
          <a:xfrm>
            <a:off x="457200" y="290404"/>
            <a:ext cx="8077200" cy="6463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600" dirty="0" smtClean="0"/>
              <a:t>ECUACIÓN DE ESTADO</a:t>
            </a:r>
            <a:endParaRPr lang="en-US" sz="3600" dirty="0"/>
          </a:p>
        </p:txBody>
      </p:sp>
      <p:sp>
        <p:nvSpPr>
          <p:cNvPr id="23556" name="8 CuadroTexto"/>
          <p:cNvSpPr txBox="1">
            <a:spLocks noChangeArrowheads="1"/>
          </p:cNvSpPr>
          <p:nvPr/>
        </p:nvSpPr>
        <p:spPr bwMode="auto">
          <a:xfrm>
            <a:off x="2710371" y="4774091"/>
            <a:ext cx="31495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sz="2800" u="sng" dirty="0"/>
              <a:t>P1 V1 </a:t>
            </a:r>
            <a:r>
              <a:rPr lang="es-AR" sz="2800" dirty="0"/>
              <a:t>= </a:t>
            </a:r>
            <a:r>
              <a:rPr lang="es-AR" sz="2800" u="sng" dirty="0"/>
              <a:t>P2 V2</a:t>
            </a:r>
          </a:p>
          <a:p>
            <a:pPr eaLnBrk="1" hangingPunct="1"/>
            <a:r>
              <a:rPr lang="es-AR" sz="2800" dirty="0"/>
              <a:t>    T1         T2</a:t>
            </a:r>
          </a:p>
        </p:txBody>
      </p:sp>
      <p:sp>
        <p:nvSpPr>
          <p:cNvPr id="23557" name="9 CuadroTexto"/>
          <p:cNvSpPr txBox="1">
            <a:spLocks noChangeArrowheads="1"/>
          </p:cNvSpPr>
          <p:nvPr/>
        </p:nvSpPr>
        <p:spPr bwMode="auto">
          <a:xfrm>
            <a:off x="857250" y="1428750"/>
            <a:ext cx="5267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sz="2400" dirty="0"/>
              <a:t>Para 2 estados diferentes se cumple:</a:t>
            </a:r>
          </a:p>
        </p:txBody>
      </p:sp>
      <p:sp>
        <p:nvSpPr>
          <p:cNvPr id="23558" name="10 CuadroTexto"/>
          <p:cNvSpPr txBox="1">
            <a:spLocks noChangeArrowheads="1"/>
          </p:cNvSpPr>
          <p:nvPr/>
        </p:nvSpPr>
        <p:spPr bwMode="auto">
          <a:xfrm>
            <a:off x="857250" y="2286000"/>
            <a:ext cx="21203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sz="2400" u="sng" dirty="0"/>
              <a:t>Estado 1:</a:t>
            </a:r>
          </a:p>
          <a:p>
            <a:pPr eaLnBrk="1" hangingPunct="1"/>
            <a:endParaRPr lang="es-AR" sz="2400" dirty="0"/>
          </a:p>
          <a:p>
            <a:pPr eaLnBrk="1" hangingPunct="1"/>
            <a:r>
              <a:rPr lang="es-AR" sz="2400" dirty="0"/>
              <a:t>P1 V1 = nRT1</a:t>
            </a:r>
          </a:p>
        </p:txBody>
      </p:sp>
      <p:sp>
        <p:nvSpPr>
          <p:cNvPr id="23559" name="11 CuadroTexto"/>
          <p:cNvSpPr txBox="1">
            <a:spLocks noChangeArrowheads="1"/>
          </p:cNvSpPr>
          <p:nvPr/>
        </p:nvSpPr>
        <p:spPr bwMode="auto">
          <a:xfrm>
            <a:off x="3225007" y="2264313"/>
            <a:ext cx="21203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sz="2400" u="sng" dirty="0"/>
              <a:t>Estado 2:</a:t>
            </a:r>
          </a:p>
          <a:p>
            <a:pPr eaLnBrk="1" hangingPunct="1"/>
            <a:endParaRPr lang="es-AR" sz="2400" dirty="0"/>
          </a:p>
          <a:p>
            <a:pPr eaLnBrk="1" hangingPunct="1"/>
            <a:r>
              <a:rPr lang="es-AR" sz="2400" dirty="0"/>
              <a:t>P2 V2 = nRT2</a:t>
            </a:r>
          </a:p>
        </p:txBody>
      </p:sp>
      <p:sp>
        <p:nvSpPr>
          <p:cNvPr id="23560" name="12 CuadroTexto"/>
          <p:cNvSpPr txBox="1">
            <a:spLocks noChangeArrowheads="1"/>
          </p:cNvSpPr>
          <p:nvPr/>
        </p:nvSpPr>
        <p:spPr bwMode="auto">
          <a:xfrm>
            <a:off x="1033997" y="3717032"/>
            <a:ext cx="176683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sz="2400" u="sng" dirty="0"/>
              <a:t>P1 V1 </a:t>
            </a:r>
            <a:r>
              <a:rPr lang="es-AR" sz="2400" dirty="0"/>
              <a:t>= </a:t>
            </a:r>
            <a:r>
              <a:rPr lang="es-AR" sz="2400" dirty="0" err="1"/>
              <a:t>nR</a:t>
            </a:r>
            <a:endParaRPr lang="es-AR" sz="2400" u="sng" dirty="0"/>
          </a:p>
          <a:p>
            <a:pPr eaLnBrk="1" hangingPunct="1"/>
            <a:r>
              <a:rPr lang="es-AR" sz="2400" dirty="0"/>
              <a:t>    T1         </a:t>
            </a:r>
          </a:p>
        </p:txBody>
      </p:sp>
      <p:sp>
        <p:nvSpPr>
          <p:cNvPr id="23561" name="13 CuadroTexto"/>
          <p:cNvSpPr txBox="1">
            <a:spLocks noChangeArrowheads="1"/>
          </p:cNvSpPr>
          <p:nvPr/>
        </p:nvSpPr>
        <p:spPr bwMode="auto">
          <a:xfrm>
            <a:off x="3741070" y="3717031"/>
            <a:ext cx="176683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sz="2400" u="sng" dirty="0"/>
              <a:t>P2 V2 </a:t>
            </a:r>
            <a:r>
              <a:rPr lang="es-AR" sz="2400" dirty="0"/>
              <a:t>= </a:t>
            </a:r>
            <a:r>
              <a:rPr lang="es-AR" sz="2400" dirty="0" err="1"/>
              <a:t>nR</a:t>
            </a:r>
            <a:endParaRPr lang="es-AR" sz="2400" u="sng" dirty="0"/>
          </a:p>
          <a:p>
            <a:pPr eaLnBrk="1" hangingPunct="1"/>
            <a:r>
              <a:rPr lang="es-AR" sz="2400" dirty="0"/>
              <a:t>    T2         </a:t>
            </a:r>
          </a:p>
        </p:txBody>
      </p:sp>
      <p:sp>
        <p:nvSpPr>
          <p:cNvPr id="23562" name="14 Rectángulo"/>
          <p:cNvSpPr>
            <a:spLocks noChangeArrowheads="1"/>
          </p:cNvSpPr>
          <p:nvPr/>
        </p:nvSpPr>
        <p:spPr bwMode="auto">
          <a:xfrm>
            <a:off x="2241629" y="4653442"/>
            <a:ext cx="3618337" cy="1071562"/>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AR"/>
          </a:p>
        </p:txBody>
      </p:sp>
    </p:spTree>
    <p:extLst>
      <p:ext uri="{BB962C8B-B14F-4D97-AF65-F5344CB8AC3E}">
        <p14:creationId xmlns:p14="http://schemas.microsoft.com/office/powerpoint/2010/main" val="1561649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75"/>
            <a:ext cx="7467600" cy="1143000"/>
          </a:xfrm>
        </p:spPr>
        <p:txBody>
          <a:bodyPr/>
          <a:lstStyle/>
          <a:p>
            <a:pPr eaLnBrk="1" hangingPunct="1">
              <a:defRPr/>
            </a:pPr>
            <a:r>
              <a:rPr lang="es-MX" b="1" dirty="0" smtClean="0">
                <a:solidFill>
                  <a:srgbClr val="FF0000"/>
                </a:solidFill>
                <a:effectLst>
                  <a:outerShdw blurRad="38100" dist="38100" dir="2700000" algn="tl">
                    <a:srgbClr val="000000">
                      <a:alpha val="43137"/>
                    </a:srgbClr>
                  </a:outerShdw>
                </a:effectLst>
              </a:rPr>
              <a:t>Gases ideales</a:t>
            </a:r>
            <a:endParaRPr lang="es-MX" b="1" dirty="0">
              <a:solidFill>
                <a:srgbClr val="FF0000"/>
              </a:solidFill>
              <a:effectLst>
                <a:outerShdw blurRad="38100" dist="38100" dir="2700000" algn="tl">
                  <a:srgbClr val="000000">
                    <a:alpha val="43137"/>
                  </a:srgbClr>
                </a:outerShdw>
              </a:effectLst>
            </a:endParaRPr>
          </a:p>
        </p:txBody>
      </p:sp>
      <p:sp>
        <p:nvSpPr>
          <p:cNvPr id="17411" name="2 Marcador de contenido"/>
          <p:cNvSpPr>
            <a:spLocks noGrp="1"/>
          </p:cNvSpPr>
          <p:nvPr>
            <p:ph idx="1"/>
          </p:nvPr>
        </p:nvSpPr>
        <p:spPr>
          <a:xfrm>
            <a:off x="539552" y="1124744"/>
            <a:ext cx="8064896" cy="3870176"/>
          </a:xfrm>
        </p:spPr>
        <p:txBody>
          <a:bodyPr>
            <a:normAutofit fontScale="70000" lnSpcReduction="20000"/>
          </a:bodyPr>
          <a:lstStyle/>
          <a:p>
            <a:pPr algn="just" eaLnBrk="1" hangingPunct="1"/>
            <a:r>
              <a:rPr lang="es-MX" sz="3100" dirty="0" smtClean="0"/>
              <a:t>Son aquellos en los que consideramos que una molécula no ejerce interacción con otra.</a:t>
            </a:r>
          </a:p>
          <a:p>
            <a:pPr algn="just" eaLnBrk="1" hangingPunct="1"/>
            <a:endParaRPr lang="es-MX" sz="3100" dirty="0" smtClean="0"/>
          </a:p>
          <a:p>
            <a:pPr algn="just" eaLnBrk="1" hangingPunct="1"/>
            <a:r>
              <a:rPr lang="es-MX" sz="3100" dirty="0" smtClean="0"/>
              <a:t>Que al chocar las moléculas, las colisiones son perfectamente elásticas, es decir no hay pérdida de energía en forma de calor.</a:t>
            </a:r>
          </a:p>
          <a:p>
            <a:pPr algn="just" eaLnBrk="1" hangingPunct="1"/>
            <a:endParaRPr lang="es-MX" sz="3100" dirty="0" smtClean="0"/>
          </a:p>
          <a:p>
            <a:pPr algn="just" eaLnBrk="1" hangingPunct="1"/>
            <a:r>
              <a:rPr lang="es-MX" sz="3100" dirty="0" smtClean="0"/>
              <a:t>En su fórmula se considera el número de moles (n), de dicho gas y además la constante universal (R = 0.082 </a:t>
            </a:r>
            <a:r>
              <a:rPr lang="es-MX" sz="3100" baseline="30000" dirty="0" smtClean="0"/>
              <a:t>atm*L</a:t>
            </a:r>
            <a:r>
              <a:rPr lang="es-MX" sz="3100" dirty="0" smtClean="0"/>
              <a:t>/</a:t>
            </a:r>
            <a:r>
              <a:rPr lang="es-MX" sz="3100" baseline="-25000" dirty="0" smtClean="0"/>
              <a:t>mol*K</a:t>
            </a:r>
            <a:r>
              <a:rPr lang="es-MX" sz="3100" dirty="0" smtClean="0"/>
              <a:t>).</a:t>
            </a:r>
          </a:p>
          <a:p>
            <a:pPr algn="just" eaLnBrk="1" hangingPunct="1">
              <a:buFont typeface="Wingdings 2" pitchFamily="18" charset="2"/>
              <a:buNone/>
            </a:pPr>
            <a:endParaRPr lang="es-MX" sz="3100" dirty="0" smtClean="0"/>
          </a:p>
          <a:p>
            <a:pPr algn="just" eaLnBrk="1" hangingPunct="1"/>
            <a:r>
              <a:rPr lang="es-MX" sz="3100" dirty="0" smtClean="0"/>
              <a:t>Su fórmula es:</a:t>
            </a:r>
          </a:p>
          <a:p>
            <a:pPr algn="just" eaLnBrk="1" hangingPunct="1"/>
            <a:endParaRPr lang="es-MX" sz="2800" dirty="0" smtClean="0"/>
          </a:p>
        </p:txBody>
      </p:sp>
      <p:sp>
        <p:nvSpPr>
          <p:cNvPr id="4" name="3 CuadroTexto"/>
          <p:cNvSpPr txBox="1"/>
          <p:nvPr/>
        </p:nvSpPr>
        <p:spPr>
          <a:xfrm>
            <a:off x="3491880" y="5013176"/>
            <a:ext cx="2928937" cy="46166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s-MX" sz="2400" b="1" dirty="0"/>
              <a:t>P* V = n * R * T</a:t>
            </a:r>
          </a:p>
        </p:txBody>
      </p:sp>
    </p:spTree>
    <p:extLst>
      <p:ext uri="{BB962C8B-B14F-4D97-AF65-F5344CB8AC3E}">
        <p14:creationId xmlns:p14="http://schemas.microsoft.com/office/powerpoint/2010/main" val="12613003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Marcador de contenido"/>
          <p:cNvSpPr txBox="1">
            <a:spLocks/>
          </p:cNvSpPr>
          <p:nvPr/>
        </p:nvSpPr>
        <p:spPr>
          <a:xfrm>
            <a:off x="497452" y="1510789"/>
            <a:ext cx="8034988" cy="4389437"/>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274320" algn="just">
              <a:buClr>
                <a:schemeClr val="accent3"/>
              </a:buClr>
              <a:buFont typeface="Wingdings 2"/>
              <a:buChar char=""/>
              <a:defRPr/>
            </a:pPr>
            <a:r>
              <a:rPr lang="es-ES" sz="3200" b="1" i="1" u="sng" dirty="0" smtClean="0">
                <a:latin typeface="+mj-lt"/>
              </a:rPr>
              <a:t>La ley de los gases ideales </a:t>
            </a:r>
            <a:r>
              <a:rPr lang="es-ES" i="1" dirty="0" smtClean="0">
                <a:latin typeface="+mj-lt"/>
              </a:rPr>
              <a:t>es la ecuación de estado del gas ideal, un gas hipotético formado por partículas puntuales, sin atracción ni repulsión entre ellas y cuyos choques son perfectamente elásticos (conservación de momento y energía cinética). Los gases reales que más se aproximan al comportamiento del gas ideal son los gases monoatómicos </a:t>
            </a:r>
            <a:r>
              <a:rPr lang="es-ES" b="1" i="1" dirty="0" smtClean="0">
                <a:solidFill>
                  <a:srgbClr val="FF0000"/>
                </a:solidFill>
                <a:latin typeface="+mj-lt"/>
              </a:rPr>
              <a:t>en condiciones de baja presión y alta temperatura.</a:t>
            </a:r>
            <a:endParaRPr lang="es-ES" b="1" i="1" dirty="0">
              <a:solidFill>
                <a:srgbClr val="FF0000"/>
              </a:solidFill>
              <a:latin typeface="+mj-lt"/>
            </a:endParaRPr>
          </a:p>
        </p:txBody>
      </p:sp>
    </p:spTree>
    <p:extLst>
      <p:ext uri="{BB962C8B-B14F-4D97-AF65-F5344CB8AC3E}">
        <p14:creationId xmlns:p14="http://schemas.microsoft.com/office/powerpoint/2010/main" val="131230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in)">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59" y="692696"/>
            <a:ext cx="7749861"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4365104"/>
            <a:ext cx="1980619" cy="2209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530418" y="3029478"/>
            <a:ext cx="8074030" cy="1631216"/>
          </a:xfrm>
          <a:prstGeom prst="rect">
            <a:avLst/>
          </a:prstGeom>
          <a:noFill/>
        </p:spPr>
        <p:txBody>
          <a:bodyPr wrap="square" rtlCol="0">
            <a:spAutoFit/>
          </a:bodyPr>
          <a:lstStyle/>
          <a:p>
            <a:pPr algn="just"/>
            <a:r>
              <a:rPr lang="es-PE" sz="2000" dirty="0" smtClean="0"/>
              <a:t>Esto puede transformarse en una ecuación matemática introduciendo una constante de proporcionalidad que llamaremos R y que se  denomina constante de los gases y es una constante universal, un numero que permite interrelacionar las propiedades de cualquier gas.</a:t>
            </a:r>
            <a:endParaRPr lang="es-PE" sz="2000" dirty="0"/>
          </a:p>
        </p:txBody>
      </p:sp>
    </p:spTree>
    <p:extLst>
      <p:ext uri="{BB962C8B-B14F-4D97-AF65-F5344CB8AC3E}">
        <p14:creationId xmlns:p14="http://schemas.microsoft.com/office/powerpoint/2010/main" val="20585462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43608" y="692696"/>
            <a:ext cx="7024744" cy="1143000"/>
          </a:xfrm>
        </p:spPr>
        <p:txBody>
          <a:bodyPr/>
          <a:lstStyle/>
          <a:p>
            <a:pPr eaLnBrk="1" hangingPunct="1"/>
            <a:r>
              <a:rPr lang="es-ES" b="1" u="sng" smtClean="0"/>
              <a:t>La ecuación de estado</a:t>
            </a:r>
            <a:endParaRPr lang="es-ES" smtClean="0"/>
          </a:p>
        </p:txBody>
      </p:sp>
      <p:sp>
        <p:nvSpPr>
          <p:cNvPr id="3" name="2 Marcador de contenido"/>
          <p:cNvSpPr>
            <a:spLocks noGrp="1"/>
          </p:cNvSpPr>
          <p:nvPr>
            <p:ph idx="1"/>
          </p:nvPr>
        </p:nvSpPr>
        <p:spPr>
          <a:xfrm>
            <a:off x="457200" y="1935163"/>
            <a:ext cx="8229600" cy="1493837"/>
          </a:xfrm>
        </p:spPr>
        <p:txBody>
          <a:bodyPr/>
          <a:lstStyle/>
          <a:p>
            <a:pPr eaLnBrk="1" hangingPunct="1"/>
            <a:r>
              <a:rPr lang="es-ES" dirty="0" smtClean="0"/>
              <a:t>La </a:t>
            </a:r>
            <a:r>
              <a:rPr lang="es-ES" dirty="0" smtClean="0">
                <a:hlinkClick r:id="rId2" tooltip="Ecuación"/>
              </a:rPr>
              <a:t>ecuación</a:t>
            </a:r>
            <a:r>
              <a:rPr lang="es-ES" dirty="0" smtClean="0"/>
              <a:t> que describe normalmente la relación entre la presión, el volumen, la temperatura y la cantidad (en </a:t>
            </a:r>
            <a:r>
              <a:rPr lang="es-ES" dirty="0" smtClean="0">
                <a:hlinkClick r:id="rId3" tooltip="Mol"/>
              </a:rPr>
              <a:t>moles</a:t>
            </a:r>
            <a:r>
              <a:rPr lang="es-ES" dirty="0" smtClean="0"/>
              <a:t>) de un gas ideal es:</a:t>
            </a:r>
          </a:p>
        </p:txBody>
      </p:sp>
      <p:pic>
        <p:nvPicPr>
          <p:cNvPr id="3074" name="Imagen 4" descr="P \cdot V = n \cdot R \cdot T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5875" y="4286250"/>
            <a:ext cx="28575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15 Rectángulo redondeado"/>
          <p:cNvSpPr/>
          <p:nvPr/>
        </p:nvSpPr>
        <p:spPr>
          <a:xfrm>
            <a:off x="4857750" y="3286125"/>
            <a:ext cx="3571875" cy="307181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fontAlgn="auto">
              <a:spcBef>
                <a:spcPts val="0"/>
              </a:spcBef>
              <a:spcAft>
                <a:spcPts val="0"/>
              </a:spcAft>
              <a:defRPr/>
            </a:pPr>
            <a:r>
              <a:rPr lang="es-ES" sz="2000" dirty="0"/>
              <a:t>Donde:</a:t>
            </a:r>
          </a:p>
          <a:p>
            <a:pPr fontAlgn="auto">
              <a:spcBef>
                <a:spcPts val="0"/>
              </a:spcBef>
              <a:spcAft>
                <a:spcPts val="0"/>
              </a:spcAft>
              <a:defRPr/>
            </a:pPr>
            <a:r>
              <a:rPr lang="es-ES" sz="2000" dirty="0"/>
              <a:t>= </a:t>
            </a:r>
            <a:r>
              <a:rPr lang="es-ES" sz="2000" u="sng" dirty="0">
                <a:hlinkClick r:id="rId5" tooltip="Presión"/>
              </a:rPr>
              <a:t>Presión</a:t>
            </a:r>
            <a:endParaRPr lang="es-ES" sz="2000" dirty="0"/>
          </a:p>
          <a:p>
            <a:pPr fontAlgn="auto">
              <a:spcBef>
                <a:spcPts val="0"/>
              </a:spcBef>
              <a:spcAft>
                <a:spcPts val="0"/>
              </a:spcAft>
              <a:defRPr/>
            </a:pPr>
            <a:r>
              <a:rPr lang="es-ES" sz="2000" dirty="0"/>
              <a:t>= </a:t>
            </a:r>
            <a:r>
              <a:rPr lang="es-ES" sz="2000" u="sng" dirty="0">
                <a:hlinkClick r:id="rId6" tooltip="Volumen"/>
              </a:rPr>
              <a:t>Volumen</a:t>
            </a:r>
            <a:endParaRPr lang="es-ES" sz="2000" dirty="0"/>
          </a:p>
          <a:p>
            <a:pPr fontAlgn="auto">
              <a:spcBef>
                <a:spcPts val="0"/>
              </a:spcBef>
              <a:spcAft>
                <a:spcPts val="0"/>
              </a:spcAft>
              <a:defRPr/>
            </a:pPr>
            <a:r>
              <a:rPr lang="es-ES" sz="2000" dirty="0"/>
              <a:t>= </a:t>
            </a:r>
            <a:r>
              <a:rPr lang="es-ES" sz="2000" u="sng" dirty="0">
                <a:hlinkClick r:id="rId3" tooltip="Mol"/>
              </a:rPr>
              <a:t>Moles</a:t>
            </a:r>
            <a:r>
              <a:rPr lang="es-ES" sz="2000" dirty="0"/>
              <a:t> de </a:t>
            </a:r>
            <a:r>
              <a:rPr lang="es-ES" sz="2000" u="sng" dirty="0">
                <a:hlinkClick r:id="rId7" tooltip="Gas"/>
              </a:rPr>
              <a:t>Gas</a:t>
            </a:r>
            <a:r>
              <a:rPr lang="es-ES" sz="2000" dirty="0"/>
              <a:t>.</a:t>
            </a:r>
          </a:p>
          <a:p>
            <a:pPr fontAlgn="auto">
              <a:spcBef>
                <a:spcPts val="0"/>
              </a:spcBef>
              <a:spcAft>
                <a:spcPts val="0"/>
              </a:spcAft>
              <a:defRPr/>
            </a:pPr>
            <a:r>
              <a:rPr lang="es-ES" sz="2000" dirty="0"/>
              <a:t>= </a:t>
            </a:r>
            <a:r>
              <a:rPr lang="es-ES" sz="2000" u="sng" dirty="0">
                <a:hlinkClick r:id="rId8" tooltip="Constante universal de los gases ideales"/>
              </a:rPr>
              <a:t>Constante universal de los gases ideales</a:t>
            </a:r>
            <a:r>
              <a:rPr lang="es-ES" sz="2000" dirty="0"/>
              <a:t> .</a:t>
            </a:r>
          </a:p>
          <a:p>
            <a:pPr fontAlgn="auto">
              <a:spcBef>
                <a:spcPts val="0"/>
              </a:spcBef>
              <a:spcAft>
                <a:spcPts val="0"/>
              </a:spcAft>
              <a:defRPr/>
            </a:pPr>
            <a:r>
              <a:rPr lang="es-ES" sz="2000" dirty="0"/>
              <a:t>= </a:t>
            </a:r>
            <a:r>
              <a:rPr lang="es-ES" sz="2000" u="sng" dirty="0">
                <a:hlinkClick r:id="rId9" tooltip="Temperatura absoluta"/>
              </a:rPr>
              <a:t>Temperatura absoluta</a:t>
            </a:r>
            <a:endParaRPr lang="es-ES" sz="2000" dirty="0"/>
          </a:p>
          <a:p>
            <a:pPr algn="ctr" fontAlgn="auto">
              <a:spcBef>
                <a:spcPts val="0"/>
              </a:spcBef>
              <a:spcAft>
                <a:spcPts val="0"/>
              </a:spcAft>
              <a:defRPr/>
            </a:pPr>
            <a:endParaRPr lang="es-ES" dirty="0"/>
          </a:p>
        </p:txBody>
      </p:sp>
    </p:spTree>
    <p:extLst>
      <p:ext uri="{BB962C8B-B14F-4D97-AF65-F5344CB8AC3E}">
        <p14:creationId xmlns:p14="http://schemas.microsoft.com/office/powerpoint/2010/main" val="439400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13"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4" dur="5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16" dur="500"/>
                                        <p:tgtEl>
                                          <p:spTgt spid="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9" presetClass="entr" presetSubtype="1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0" fill="hold"/>
                                        <p:tgtEl>
                                          <p:spTgt spid="16"/>
                                        </p:tgtEl>
                                        <p:attrNameLst>
                                          <p:attrName>ppt_w</p:attrName>
                                        </p:attrNameLst>
                                      </p:cBhvr>
                                      <p:tavLst>
                                        <p:tav tm="0" fmla="#ppt_w*sin(2.5*pi*$)">
                                          <p:val>
                                            <p:fltVal val="0"/>
                                          </p:val>
                                        </p:tav>
                                        <p:tav tm="100000">
                                          <p:val>
                                            <p:fltVal val="1"/>
                                          </p:val>
                                        </p:tav>
                                      </p:tavLst>
                                    </p:anim>
                                    <p:anim calcmode="lin" valueType="num">
                                      <p:cBhvr>
                                        <p:cTn id="22" dur="5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6"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wipe(down)">
                                      <p:cBhvr>
                                        <p:cTn id="27" dur="580">
                                          <p:stCondLst>
                                            <p:cond delay="0"/>
                                          </p:stCondLst>
                                        </p:cTn>
                                        <p:tgtEl>
                                          <p:spTgt spid="3074"/>
                                        </p:tgtEl>
                                      </p:cBhvr>
                                    </p:animEffect>
                                    <p:anim calcmode="lin" valueType="num">
                                      <p:cBhvr>
                                        <p:cTn id="2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33" dur="26">
                                          <p:stCondLst>
                                            <p:cond delay="650"/>
                                          </p:stCondLst>
                                        </p:cTn>
                                        <p:tgtEl>
                                          <p:spTgt spid="3074"/>
                                        </p:tgtEl>
                                      </p:cBhvr>
                                      <p:to x="100000" y="60000"/>
                                    </p:animScale>
                                    <p:animScale>
                                      <p:cBhvr>
                                        <p:cTn id="34" dur="166" decel="50000">
                                          <p:stCondLst>
                                            <p:cond delay="676"/>
                                          </p:stCondLst>
                                        </p:cTn>
                                        <p:tgtEl>
                                          <p:spTgt spid="3074"/>
                                        </p:tgtEl>
                                      </p:cBhvr>
                                      <p:to x="100000" y="100000"/>
                                    </p:animScale>
                                    <p:animScale>
                                      <p:cBhvr>
                                        <p:cTn id="35" dur="26">
                                          <p:stCondLst>
                                            <p:cond delay="1312"/>
                                          </p:stCondLst>
                                        </p:cTn>
                                        <p:tgtEl>
                                          <p:spTgt spid="3074"/>
                                        </p:tgtEl>
                                      </p:cBhvr>
                                      <p:to x="100000" y="80000"/>
                                    </p:animScale>
                                    <p:animScale>
                                      <p:cBhvr>
                                        <p:cTn id="36" dur="166" decel="50000">
                                          <p:stCondLst>
                                            <p:cond delay="1338"/>
                                          </p:stCondLst>
                                        </p:cTn>
                                        <p:tgtEl>
                                          <p:spTgt spid="3074"/>
                                        </p:tgtEl>
                                      </p:cBhvr>
                                      <p:to x="100000" y="100000"/>
                                    </p:animScale>
                                    <p:animScale>
                                      <p:cBhvr>
                                        <p:cTn id="37" dur="26">
                                          <p:stCondLst>
                                            <p:cond delay="1642"/>
                                          </p:stCondLst>
                                        </p:cTn>
                                        <p:tgtEl>
                                          <p:spTgt spid="3074"/>
                                        </p:tgtEl>
                                      </p:cBhvr>
                                      <p:to x="100000" y="90000"/>
                                    </p:animScale>
                                    <p:animScale>
                                      <p:cBhvr>
                                        <p:cTn id="38" dur="166" decel="50000">
                                          <p:stCondLst>
                                            <p:cond delay="1668"/>
                                          </p:stCondLst>
                                        </p:cTn>
                                        <p:tgtEl>
                                          <p:spTgt spid="3074"/>
                                        </p:tgtEl>
                                      </p:cBhvr>
                                      <p:to x="100000" y="100000"/>
                                    </p:animScale>
                                    <p:animScale>
                                      <p:cBhvr>
                                        <p:cTn id="39" dur="26">
                                          <p:stCondLst>
                                            <p:cond delay="1808"/>
                                          </p:stCondLst>
                                        </p:cTn>
                                        <p:tgtEl>
                                          <p:spTgt spid="3074"/>
                                        </p:tgtEl>
                                      </p:cBhvr>
                                      <p:to x="100000" y="95000"/>
                                    </p:animScale>
                                    <p:animScale>
                                      <p:cBhvr>
                                        <p:cTn id="4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56453" y="620688"/>
            <a:ext cx="7024744" cy="1143000"/>
          </a:xfrm>
        </p:spPr>
        <p:txBody>
          <a:bodyPr>
            <a:normAutofit fontScale="90000"/>
          </a:bodyPr>
          <a:lstStyle/>
          <a:p>
            <a:pPr eaLnBrk="1" fontAlgn="auto" hangingPunct="1">
              <a:spcAft>
                <a:spcPts val="0"/>
              </a:spcAft>
              <a:defRPr/>
            </a:pPr>
            <a:r>
              <a:rPr lang="es-ES" dirty="0" smtClean="0"/>
              <a:t/>
            </a:r>
            <a:br>
              <a:rPr lang="es-ES" dirty="0" smtClean="0"/>
            </a:br>
            <a:r>
              <a:rPr lang="es-ES" b="1" dirty="0" smtClean="0"/>
              <a:t>Ecuación general de los gases ideales</a:t>
            </a:r>
            <a:endParaRPr lang="es-ES" dirty="0"/>
          </a:p>
        </p:txBody>
      </p:sp>
      <p:sp>
        <p:nvSpPr>
          <p:cNvPr id="3" name="2 Marcador de contenido"/>
          <p:cNvSpPr>
            <a:spLocks noGrp="1"/>
          </p:cNvSpPr>
          <p:nvPr>
            <p:ph idx="1"/>
          </p:nvPr>
        </p:nvSpPr>
        <p:spPr>
          <a:xfrm>
            <a:off x="827584" y="1916832"/>
            <a:ext cx="6777317" cy="3508977"/>
          </a:xfrm>
        </p:spPr>
        <p:txBody>
          <a:bodyPr>
            <a:normAutofit lnSpcReduction="10000"/>
          </a:bodyPr>
          <a:lstStyle/>
          <a:p>
            <a:pPr eaLnBrk="1" hangingPunct="1"/>
            <a:r>
              <a:rPr lang="es-ES" smtClean="0"/>
              <a:t>Partiendo de la ecuación de estado</a:t>
            </a:r>
          </a:p>
          <a:p>
            <a:pPr marL="68580" indent="0" eaLnBrk="1" hangingPunct="1">
              <a:buNone/>
            </a:pPr>
            <a:endParaRPr lang="es-ES" smtClean="0"/>
          </a:p>
          <a:p>
            <a:pPr eaLnBrk="1" hangingPunct="1"/>
            <a:endParaRPr lang="es-ES" smtClean="0"/>
          </a:p>
          <a:p>
            <a:pPr eaLnBrk="1" hangingPunct="1">
              <a:buFont typeface="Wingdings 2" pitchFamily="18" charset="2"/>
              <a:buNone/>
            </a:pPr>
            <a:r>
              <a:rPr lang="es-ES" smtClean="0"/>
              <a:t>Tenemos que:</a:t>
            </a:r>
          </a:p>
          <a:p>
            <a:pPr eaLnBrk="1" hangingPunct="1">
              <a:buFont typeface="Wingdings 2" pitchFamily="18" charset="2"/>
              <a:buNone/>
            </a:pPr>
            <a:endParaRPr lang="es-ES" smtClean="0"/>
          </a:p>
          <a:p>
            <a:pPr eaLnBrk="1" hangingPunct="1">
              <a:buFont typeface="Wingdings 2" pitchFamily="18" charset="2"/>
              <a:buNone/>
            </a:pPr>
            <a:endParaRPr lang="es-ES" smtClean="0"/>
          </a:p>
          <a:p>
            <a:pPr eaLnBrk="1" hangingPunct="1">
              <a:buFont typeface="Wingdings 2" pitchFamily="18" charset="2"/>
              <a:buNone/>
            </a:pPr>
            <a:r>
              <a:rPr lang="es-ES" sz="2000" smtClean="0"/>
              <a:t>Donde R es la constante universal de los gases ideales, luego para dos estados del mismo gas, 1 y 2:</a:t>
            </a:r>
          </a:p>
          <a:p>
            <a:pPr eaLnBrk="1" hangingPunct="1">
              <a:buFont typeface="Wingdings 2" pitchFamily="18" charset="2"/>
              <a:buNone/>
            </a:pPr>
            <a:endParaRPr lang="es-ES" smtClean="0"/>
          </a:p>
        </p:txBody>
      </p:sp>
      <p:pic>
        <p:nvPicPr>
          <p:cNvPr id="21505" name="Imagen 27" descr="P \cdot V = n \cdot R \cdot T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0250" y="2428875"/>
            <a:ext cx="40894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6" name="Imagen 28" descr=" \frac{P \cdot V }{n \cdot T} = 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4625" y="3500438"/>
            <a:ext cx="1854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Imagen 29" descr=" \frac{P_1 \cdot V_1 }{n_1 \cdot T_1} = \frac{P_2 \cdot V_2 }{n_2 \cdot T_2} = R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813" y="5286375"/>
            <a:ext cx="3441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0888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0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4" presetClass="entr" presetSubtype="0" accel="100000" fill="hold" nodeType="clickEffect">
                                  <p:stCondLst>
                                    <p:cond delay="0"/>
                                  </p:stCondLst>
                                  <p:childTnLst>
                                    <p:set>
                                      <p:cBhvr>
                                        <p:cTn id="26" dur="1" fill="hold">
                                          <p:stCondLst>
                                            <p:cond delay="0"/>
                                          </p:stCondLst>
                                        </p:cTn>
                                        <p:tgtEl>
                                          <p:spTgt spid="21505"/>
                                        </p:tgtEl>
                                        <p:attrNameLst>
                                          <p:attrName>style.visibility</p:attrName>
                                        </p:attrNameLst>
                                      </p:cBhvr>
                                      <p:to>
                                        <p:strVal val="visible"/>
                                      </p:to>
                                    </p:set>
                                    <p:anim calcmode="lin" valueType="num">
                                      <p:cBhvr>
                                        <p:cTn id="27" dur="500" fill="hold"/>
                                        <p:tgtEl>
                                          <p:spTgt spid="21505"/>
                                        </p:tgtEl>
                                        <p:attrNameLst>
                                          <p:attrName>ppt_w</p:attrName>
                                        </p:attrNameLst>
                                      </p:cBhvr>
                                      <p:tavLst>
                                        <p:tav tm="0">
                                          <p:val>
                                            <p:strVal val="#ppt_w*0.05"/>
                                          </p:val>
                                        </p:tav>
                                        <p:tav tm="100000">
                                          <p:val>
                                            <p:strVal val="#ppt_w"/>
                                          </p:val>
                                        </p:tav>
                                      </p:tavLst>
                                    </p:anim>
                                    <p:anim calcmode="lin" valueType="num">
                                      <p:cBhvr>
                                        <p:cTn id="28" dur="500" fill="hold"/>
                                        <p:tgtEl>
                                          <p:spTgt spid="21505"/>
                                        </p:tgtEl>
                                        <p:attrNameLst>
                                          <p:attrName>ppt_h</p:attrName>
                                        </p:attrNameLst>
                                      </p:cBhvr>
                                      <p:tavLst>
                                        <p:tav tm="0">
                                          <p:val>
                                            <p:strVal val="#ppt_h"/>
                                          </p:val>
                                        </p:tav>
                                        <p:tav tm="100000">
                                          <p:val>
                                            <p:strVal val="#ppt_h"/>
                                          </p:val>
                                        </p:tav>
                                      </p:tavLst>
                                    </p:anim>
                                    <p:anim calcmode="lin" valueType="num">
                                      <p:cBhvr>
                                        <p:cTn id="29" dur="500" fill="hold"/>
                                        <p:tgtEl>
                                          <p:spTgt spid="21505"/>
                                        </p:tgtEl>
                                        <p:attrNameLst>
                                          <p:attrName>ppt_x</p:attrName>
                                        </p:attrNameLst>
                                      </p:cBhvr>
                                      <p:tavLst>
                                        <p:tav tm="0">
                                          <p:val>
                                            <p:strVal val="#ppt_x-.2"/>
                                          </p:val>
                                        </p:tav>
                                        <p:tav tm="100000">
                                          <p:val>
                                            <p:strVal val="#ppt_x"/>
                                          </p:val>
                                        </p:tav>
                                      </p:tavLst>
                                    </p:anim>
                                    <p:anim calcmode="lin" valueType="num">
                                      <p:cBhvr>
                                        <p:cTn id="30" dur="500" fill="hold"/>
                                        <p:tgtEl>
                                          <p:spTgt spid="21505"/>
                                        </p:tgtEl>
                                        <p:attrNameLst>
                                          <p:attrName>ppt_y</p:attrName>
                                        </p:attrNameLst>
                                      </p:cBhvr>
                                      <p:tavLst>
                                        <p:tav tm="0">
                                          <p:val>
                                            <p:strVal val="#ppt_y"/>
                                          </p:val>
                                        </p:tav>
                                        <p:tav tm="100000">
                                          <p:val>
                                            <p:strVal val="#ppt_y"/>
                                          </p:val>
                                        </p:tav>
                                      </p:tavLst>
                                    </p:anim>
                                    <p:animEffect transition="in" filter="fade">
                                      <p:cBhvr>
                                        <p:cTn id="31" dur="500"/>
                                        <p:tgtEl>
                                          <p:spTgt spid="2150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8" presetClass="entr" presetSubtype="0" accel="100000" fill="hold" nodeType="clickEffect">
                                  <p:stCondLst>
                                    <p:cond delay="0"/>
                                  </p:stCondLst>
                                  <p:childTnLst>
                                    <p:set>
                                      <p:cBhvr>
                                        <p:cTn id="35" dur="1" fill="hold">
                                          <p:stCondLst>
                                            <p:cond delay="0"/>
                                          </p:stCondLst>
                                        </p:cTn>
                                        <p:tgtEl>
                                          <p:spTgt spid="21506"/>
                                        </p:tgtEl>
                                        <p:attrNameLst>
                                          <p:attrName>style.visibility</p:attrName>
                                        </p:attrNameLst>
                                      </p:cBhvr>
                                      <p:to>
                                        <p:strVal val="visible"/>
                                      </p:to>
                                    </p:set>
                                    <p:anim calcmode="lin" valueType="num">
                                      <p:cBhvr>
                                        <p:cTn id="36" dur="500" fill="hold"/>
                                        <p:tgtEl>
                                          <p:spTgt spid="21506"/>
                                        </p:tgtEl>
                                        <p:attrNameLst>
                                          <p:attrName>ppt_w</p:attrName>
                                        </p:attrNameLst>
                                      </p:cBhvr>
                                      <p:tavLst>
                                        <p:tav tm="0">
                                          <p:val>
                                            <p:strVal val="#ppt_w*2.5"/>
                                          </p:val>
                                        </p:tav>
                                        <p:tav tm="100000">
                                          <p:val>
                                            <p:strVal val="#ppt_w"/>
                                          </p:val>
                                        </p:tav>
                                      </p:tavLst>
                                    </p:anim>
                                    <p:anim calcmode="lin" valueType="num">
                                      <p:cBhvr>
                                        <p:cTn id="37" dur="500" fill="hold"/>
                                        <p:tgtEl>
                                          <p:spTgt spid="21506"/>
                                        </p:tgtEl>
                                        <p:attrNameLst>
                                          <p:attrName>ppt_h</p:attrName>
                                        </p:attrNameLst>
                                      </p:cBhvr>
                                      <p:tavLst>
                                        <p:tav tm="0">
                                          <p:val>
                                            <p:strVal val="#ppt_h*0.01"/>
                                          </p:val>
                                        </p:tav>
                                        <p:tav tm="100000">
                                          <p:val>
                                            <p:strVal val="#ppt_h"/>
                                          </p:val>
                                        </p:tav>
                                      </p:tavLst>
                                    </p:anim>
                                    <p:anim calcmode="lin" valueType="num">
                                      <p:cBhvr>
                                        <p:cTn id="38" dur="500" fill="hold"/>
                                        <p:tgtEl>
                                          <p:spTgt spid="21506"/>
                                        </p:tgtEl>
                                        <p:attrNameLst>
                                          <p:attrName>ppt_x</p:attrName>
                                        </p:attrNameLst>
                                      </p:cBhvr>
                                      <p:tavLst>
                                        <p:tav tm="0">
                                          <p:val>
                                            <p:strVal val="#ppt_x"/>
                                          </p:val>
                                        </p:tav>
                                        <p:tav tm="100000">
                                          <p:val>
                                            <p:strVal val="#ppt_x"/>
                                          </p:val>
                                        </p:tav>
                                      </p:tavLst>
                                    </p:anim>
                                    <p:anim calcmode="lin" valueType="num">
                                      <p:cBhvr>
                                        <p:cTn id="39" dur="500" fill="hold"/>
                                        <p:tgtEl>
                                          <p:spTgt spid="21506"/>
                                        </p:tgtEl>
                                        <p:attrNameLst>
                                          <p:attrName>ppt_y</p:attrName>
                                        </p:attrNameLst>
                                      </p:cBhvr>
                                      <p:tavLst>
                                        <p:tav tm="0">
                                          <p:val>
                                            <p:strVal val="#ppt_h+1"/>
                                          </p:val>
                                        </p:tav>
                                        <p:tav tm="100000">
                                          <p:val>
                                            <p:strVal val="#ppt_y"/>
                                          </p:val>
                                        </p:tav>
                                      </p:tavLst>
                                    </p:anim>
                                    <p:animEffect transition="in" filter="fade">
                                      <p:cBhvr>
                                        <p:cTn id="40" dur="500"/>
                                        <p:tgtEl>
                                          <p:spTgt spid="2150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0" presetClass="entr" presetSubtype="0" fill="hold" nodeType="clickEffect">
                                  <p:stCondLst>
                                    <p:cond delay="0"/>
                                  </p:stCondLst>
                                  <p:childTnLst>
                                    <p:set>
                                      <p:cBhvr>
                                        <p:cTn id="44" dur="1" fill="hold">
                                          <p:stCondLst>
                                            <p:cond delay="0"/>
                                          </p:stCondLst>
                                        </p:cTn>
                                        <p:tgtEl>
                                          <p:spTgt spid="21507"/>
                                        </p:tgtEl>
                                        <p:attrNameLst>
                                          <p:attrName>style.visibility</p:attrName>
                                        </p:attrNameLst>
                                      </p:cBhvr>
                                      <p:to>
                                        <p:strVal val="visible"/>
                                      </p:to>
                                    </p:set>
                                    <p:animEffect transition="in" filter="fade">
                                      <p:cBhvr>
                                        <p:cTn id="45" dur="800" decel="100000"/>
                                        <p:tgtEl>
                                          <p:spTgt spid="21507"/>
                                        </p:tgtEl>
                                      </p:cBhvr>
                                    </p:animEffect>
                                    <p:anim calcmode="lin" valueType="num">
                                      <p:cBhvr>
                                        <p:cTn id="46" dur="800" decel="100000" fill="hold"/>
                                        <p:tgtEl>
                                          <p:spTgt spid="21507"/>
                                        </p:tgtEl>
                                        <p:attrNameLst>
                                          <p:attrName>style.rotation</p:attrName>
                                        </p:attrNameLst>
                                      </p:cBhvr>
                                      <p:tavLst>
                                        <p:tav tm="0">
                                          <p:val>
                                            <p:fltVal val="-90"/>
                                          </p:val>
                                        </p:tav>
                                        <p:tav tm="100000">
                                          <p:val>
                                            <p:fltVal val="0"/>
                                          </p:val>
                                        </p:tav>
                                      </p:tavLst>
                                    </p:anim>
                                    <p:anim calcmode="lin" valueType="num">
                                      <p:cBhvr>
                                        <p:cTn id="47" dur="800" decel="100000" fill="hold"/>
                                        <p:tgtEl>
                                          <p:spTgt spid="21507"/>
                                        </p:tgtEl>
                                        <p:attrNameLst>
                                          <p:attrName>ppt_x</p:attrName>
                                        </p:attrNameLst>
                                      </p:cBhvr>
                                      <p:tavLst>
                                        <p:tav tm="0">
                                          <p:val>
                                            <p:strVal val="#ppt_x+0.4"/>
                                          </p:val>
                                        </p:tav>
                                        <p:tav tm="100000">
                                          <p:val>
                                            <p:strVal val="#ppt_x-0.05"/>
                                          </p:val>
                                        </p:tav>
                                      </p:tavLst>
                                    </p:anim>
                                    <p:anim calcmode="lin" valueType="num">
                                      <p:cBhvr>
                                        <p:cTn id="48" dur="800" decel="100000" fill="hold"/>
                                        <p:tgtEl>
                                          <p:spTgt spid="21507"/>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21507"/>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2150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457200"/>
            <a:ext cx="8229600" cy="739552"/>
          </a:xfrm>
        </p:spPr>
        <p:txBody>
          <a:bodyPr/>
          <a:lstStyle/>
          <a:p>
            <a:r>
              <a:rPr lang="es-AR" sz="3200" u="sng" dirty="0" smtClean="0"/>
              <a:t>Sustancias gaseosas a T ambiente</a:t>
            </a:r>
            <a:endParaRPr lang="es-AR" sz="3200" u="sng" dirty="0"/>
          </a:p>
        </p:txBody>
      </p:sp>
      <p:sp>
        <p:nvSpPr>
          <p:cNvPr id="3" name="2 Marcador de contenido"/>
          <p:cNvSpPr>
            <a:spLocks noGrp="1"/>
          </p:cNvSpPr>
          <p:nvPr>
            <p:ph idx="1"/>
          </p:nvPr>
        </p:nvSpPr>
        <p:spPr>
          <a:xfrm>
            <a:off x="457200" y="1268760"/>
            <a:ext cx="8229600" cy="5184576"/>
          </a:xfrm>
        </p:spPr>
        <p:txBody>
          <a:bodyPr/>
          <a:lstStyle/>
          <a:p>
            <a:r>
              <a:rPr lang="es-AR" dirty="0" smtClean="0"/>
              <a:t>Monoatómicas: He, Ne, Ar, Kr, Xe, Rn</a:t>
            </a:r>
          </a:p>
          <a:p>
            <a:r>
              <a:rPr lang="es-AR" dirty="0" err="1" smtClean="0"/>
              <a:t>Diatómicas</a:t>
            </a:r>
            <a:r>
              <a:rPr lang="es-AR" dirty="0" smtClean="0"/>
              <a:t>: H</a:t>
            </a:r>
            <a:r>
              <a:rPr lang="es-AR" baseline="-25000" dirty="0" smtClean="0"/>
              <a:t>2</a:t>
            </a:r>
            <a:r>
              <a:rPr lang="es-AR" dirty="0" smtClean="0"/>
              <a:t>, N</a:t>
            </a:r>
            <a:r>
              <a:rPr lang="es-AR" baseline="-25000" dirty="0" smtClean="0"/>
              <a:t>2</a:t>
            </a:r>
            <a:r>
              <a:rPr lang="es-AR" dirty="0" smtClean="0"/>
              <a:t>, O</a:t>
            </a:r>
            <a:r>
              <a:rPr lang="es-AR" baseline="-25000" dirty="0" smtClean="0"/>
              <a:t>2</a:t>
            </a:r>
            <a:r>
              <a:rPr lang="es-AR" dirty="0" smtClean="0"/>
              <a:t>, F</a:t>
            </a:r>
            <a:r>
              <a:rPr lang="es-AR" baseline="-25000" dirty="0" smtClean="0"/>
              <a:t>2</a:t>
            </a:r>
            <a:r>
              <a:rPr lang="es-AR" dirty="0" smtClean="0"/>
              <a:t>, Cl</a:t>
            </a:r>
            <a:r>
              <a:rPr lang="es-AR" baseline="-25000" dirty="0" smtClean="0"/>
              <a:t>2</a:t>
            </a:r>
          </a:p>
          <a:p>
            <a:pPr marL="0" indent="0">
              <a:buNone/>
            </a:pPr>
            <a:r>
              <a:rPr lang="es-AR" dirty="0" smtClean="0"/>
              <a:t>                       </a:t>
            </a:r>
            <a:r>
              <a:rPr lang="es-AR" dirty="0" err="1" smtClean="0"/>
              <a:t>HCl</a:t>
            </a:r>
            <a:r>
              <a:rPr lang="es-AR" dirty="0" smtClean="0"/>
              <a:t>, CO, NO</a:t>
            </a:r>
          </a:p>
          <a:p>
            <a:r>
              <a:rPr lang="es-AR" dirty="0" smtClean="0"/>
              <a:t>Triatómicas: CO</a:t>
            </a:r>
            <a:r>
              <a:rPr lang="es-AR" baseline="-25000" dirty="0" smtClean="0"/>
              <a:t>2</a:t>
            </a:r>
            <a:r>
              <a:rPr lang="es-AR" dirty="0" smtClean="0"/>
              <a:t>, O</a:t>
            </a:r>
            <a:r>
              <a:rPr lang="es-AR" baseline="-25000" dirty="0" smtClean="0"/>
              <a:t>3</a:t>
            </a:r>
            <a:r>
              <a:rPr lang="es-AR" dirty="0" smtClean="0"/>
              <a:t>, SO</a:t>
            </a:r>
            <a:r>
              <a:rPr lang="es-AR" baseline="-25000" dirty="0" smtClean="0"/>
              <a:t>2</a:t>
            </a:r>
          </a:p>
          <a:p>
            <a:r>
              <a:rPr lang="es-AR" dirty="0" smtClean="0"/>
              <a:t>Tetraatómicas:SO</a:t>
            </a:r>
            <a:r>
              <a:rPr lang="es-AR" baseline="-25000" dirty="0" smtClean="0"/>
              <a:t>3</a:t>
            </a:r>
            <a:r>
              <a:rPr lang="es-AR" dirty="0" smtClean="0"/>
              <a:t>, NH</a:t>
            </a:r>
            <a:r>
              <a:rPr lang="es-AR" baseline="-25000" dirty="0" smtClean="0"/>
              <a:t>3</a:t>
            </a:r>
          </a:p>
          <a:p>
            <a:r>
              <a:rPr lang="es-AR" dirty="0" err="1" smtClean="0"/>
              <a:t>Poliatómicas</a:t>
            </a:r>
            <a:r>
              <a:rPr lang="es-AR" dirty="0" smtClean="0"/>
              <a:t>: CH</a:t>
            </a:r>
            <a:r>
              <a:rPr lang="es-AR" baseline="-25000" dirty="0" smtClean="0"/>
              <a:t>4</a:t>
            </a:r>
            <a:r>
              <a:rPr lang="es-AR" dirty="0" smtClean="0"/>
              <a:t>, C</a:t>
            </a:r>
            <a:r>
              <a:rPr lang="es-AR" baseline="-25000" dirty="0" smtClean="0"/>
              <a:t>2</a:t>
            </a:r>
            <a:r>
              <a:rPr lang="es-AR" dirty="0" smtClean="0"/>
              <a:t>H</a:t>
            </a:r>
            <a:r>
              <a:rPr lang="es-AR" baseline="-25000" dirty="0" smtClean="0"/>
              <a:t>6</a:t>
            </a:r>
          </a:p>
          <a:p>
            <a:pPr marL="0" indent="0">
              <a:buNone/>
            </a:pPr>
            <a:r>
              <a:rPr lang="es-AR" dirty="0"/>
              <a:t> </a:t>
            </a:r>
            <a:r>
              <a:rPr lang="es-AR" dirty="0" smtClean="0"/>
              <a:t>                      </a:t>
            </a:r>
          </a:p>
          <a:p>
            <a:pPr marL="0" indent="0">
              <a:buNone/>
            </a:pPr>
            <a:endParaRPr lang="es-AR" dirty="0" smtClean="0"/>
          </a:p>
          <a:p>
            <a:pPr marL="0" indent="0">
              <a:buNone/>
            </a:pPr>
            <a:endParaRPr lang="es-AR" dirty="0" smtClean="0"/>
          </a:p>
          <a:p>
            <a:pPr marL="0" indent="0">
              <a:buNone/>
            </a:pPr>
            <a:r>
              <a:rPr lang="es-AR" dirty="0" smtClean="0"/>
              <a:t> </a:t>
            </a:r>
            <a:endParaRPr lang="es-AR" dirty="0"/>
          </a:p>
        </p:txBody>
      </p:sp>
      <p:sp>
        <p:nvSpPr>
          <p:cNvPr id="4" name="3 Marcador de número de diapositiva"/>
          <p:cNvSpPr>
            <a:spLocks noGrp="1"/>
          </p:cNvSpPr>
          <p:nvPr>
            <p:ph type="sldNum" sz="quarter" idx="11"/>
          </p:nvPr>
        </p:nvSpPr>
        <p:spPr/>
        <p:txBody>
          <a:bodyPr/>
          <a:lstStyle/>
          <a:p>
            <a:pPr>
              <a:defRPr/>
            </a:pPr>
            <a:fld id="{3532D6F6-923B-46F1-A2DA-1C3BC277DAF8}" type="slidenum">
              <a:rPr lang="es-ES" smtClean="0"/>
              <a:pPr>
                <a:defRPr/>
              </a:pPr>
              <a:t>4</a:t>
            </a:fld>
            <a:endParaRPr lang="es-ES"/>
          </a:p>
        </p:txBody>
      </p:sp>
    </p:spTree>
    <p:extLst>
      <p:ext uri="{BB962C8B-B14F-4D97-AF65-F5344CB8AC3E}">
        <p14:creationId xmlns:p14="http://schemas.microsoft.com/office/powerpoint/2010/main" val="29327577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11560" y="836712"/>
            <a:ext cx="7776864" cy="3508977"/>
          </a:xfrm>
        </p:spPr>
        <p:txBody>
          <a:bodyPr/>
          <a:lstStyle/>
          <a:p>
            <a:pPr eaLnBrk="1" hangingPunct="1"/>
            <a:r>
              <a:rPr lang="es-ES" smtClean="0"/>
              <a:t>Para una misma masa gaseosa (por tanto, el número de moles «</a:t>
            </a:r>
            <a:r>
              <a:rPr lang="es-ES" i="1" smtClean="0"/>
              <a:t>n</a:t>
            </a:r>
            <a:r>
              <a:rPr lang="es-ES" smtClean="0"/>
              <a:t>» es constante), podemos afirmar que existe una constante directamente proporcional a la </a:t>
            </a:r>
            <a:r>
              <a:rPr lang="es-ES" smtClean="0">
                <a:hlinkClick r:id="rId2" tooltip="Presión"/>
              </a:rPr>
              <a:t>presión</a:t>
            </a:r>
            <a:r>
              <a:rPr lang="es-ES" smtClean="0"/>
              <a:t> y </a:t>
            </a:r>
            <a:r>
              <a:rPr lang="es-ES" smtClean="0">
                <a:hlinkClick r:id="rId3" tooltip="Unidades de volumen"/>
              </a:rPr>
              <a:t>volumen</a:t>
            </a:r>
            <a:r>
              <a:rPr lang="es-ES" smtClean="0"/>
              <a:t> del gas, e inversamente proporcional a su </a:t>
            </a:r>
            <a:r>
              <a:rPr lang="es-ES" smtClean="0">
                <a:hlinkClick r:id="rId4" tooltip="Temperatura"/>
              </a:rPr>
              <a:t>temperatura</a:t>
            </a:r>
            <a:r>
              <a:rPr lang="es-ES" smtClean="0"/>
              <a:t>.</a:t>
            </a:r>
          </a:p>
        </p:txBody>
      </p:sp>
      <p:pic>
        <p:nvPicPr>
          <p:cNvPr id="20481" name="Imagen 30" descr="\cfrac{P_1 \cdot V_1}{T_1 \cdot n_1}=\cfrac{P_2 \cdot V_2}{T_2 \cdot n_2} "/>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736" y="3429000"/>
            <a:ext cx="4878858" cy="216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591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5" presetClass="entr" presetSubtype="0" fill="hold" nodeType="clickEffect">
                                  <p:stCondLst>
                                    <p:cond delay="0"/>
                                  </p:stCondLst>
                                  <p:childTnLst>
                                    <p:set>
                                      <p:cBhvr>
                                        <p:cTn id="12" dur="1" fill="hold">
                                          <p:stCondLst>
                                            <p:cond delay="0"/>
                                          </p:stCondLst>
                                        </p:cTn>
                                        <p:tgtEl>
                                          <p:spTgt spid="20481"/>
                                        </p:tgtEl>
                                        <p:attrNameLst>
                                          <p:attrName>style.visibility</p:attrName>
                                        </p:attrNameLst>
                                      </p:cBhvr>
                                      <p:to>
                                        <p:strVal val="visible"/>
                                      </p:to>
                                    </p:set>
                                    <p:anim calcmode="lin" valueType="num">
                                      <p:cBhvr>
                                        <p:cTn id="13" dur="1000" fill="hold"/>
                                        <p:tgtEl>
                                          <p:spTgt spid="20481"/>
                                        </p:tgtEl>
                                        <p:attrNameLst>
                                          <p:attrName>ppt_w</p:attrName>
                                        </p:attrNameLst>
                                      </p:cBhvr>
                                      <p:tavLst>
                                        <p:tav tm="0">
                                          <p:val>
                                            <p:strVal val="#ppt_w*0.70"/>
                                          </p:val>
                                        </p:tav>
                                        <p:tav tm="100000">
                                          <p:val>
                                            <p:strVal val="#ppt_w"/>
                                          </p:val>
                                        </p:tav>
                                      </p:tavLst>
                                    </p:anim>
                                    <p:anim calcmode="lin" valueType="num">
                                      <p:cBhvr>
                                        <p:cTn id="14" dur="1000" fill="hold"/>
                                        <p:tgtEl>
                                          <p:spTgt spid="20481"/>
                                        </p:tgtEl>
                                        <p:attrNameLst>
                                          <p:attrName>ppt_h</p:attrName>
                                        </p:attrNameLst>
                                      </p:cBhvr>
                                      <p:tavLst>
                                        <p:tav tm="0">
                                          <p:val>
                                            <p:strVal val="#ppt_h"/>
                                          </p:val>
                                        </p:tav>
                                        <p:tav tm="100000">
                                          <p:val>
                                            <p:strVal val="#ppt_h"/>
                                          </p:val>
                                        </p:tav>
                                      </p:tavLst>
                                    </p:anim>
                                    <p:animEffect transition="in" filter="fade">
                                      <p:cBhvr>
                                        <p:cTn id="15" dur="1000"/>
                                        <p:tgtEl>
                                          <p:spTgt spid="20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pPr eaLnBrk="1" fontAlgn="auto" hangingPunct="1">
              <a:spcAft>
                <a:spcPts val="0"/>
              </a:spcAft>
              <a:defRPr/>
            </a:pPr>
            <a:r>
              <a:rPr lang="es-ES" b="1" u="sng" dirty="0" smtClean="0"/>
              <a:t>Formas alternativas</a:t>
            </a:r>
            <a:r>
              <a:rPr lang="es-ES" dirty="0" smtClean="0"/>
              <a:t/>
            </a:r>
            <a:br>
              <a:rPr lang="es-ES" dirty="0" smtClean="0"/>
            </a:br>
            <a:endParaRPr lang="es-ES" dirty="0"/>
          </a:p>
        </p:txBody>
      </p:sp>
      <p:sp>
        <p:nvSpPr>
          <p:cNvPr id="3" name="2 Marcador de contenido"/>
          <p:cNvSpPr>
            <a:spLocks noGrp="1"/>
          </p:cNvSpPr>
          <p:nvPr>
            <p:ph idx="1"/>
          </p:nvPr>
        </p:nvSpPr>
        <p:spPr>
          <a:xfrm>
            <a:off x="683568" y="1837974"/>
            <a:ext cx="7776864" cy="3508977"/>
          </a:xfrm>
        </p:spPr>
        <p:txBody>
          <a:bodyPr>
            <a:normAutofit fontScale="92500" lnSpcReduction="10000"/>
          </a:bodyPr>
          <a:lstStyle/>
          <a:p>
            <a:pPr eaLnBrk="1" hangingPunct="1"/>
            <a:r>
              <a:rPr lang="es-ES" smtClean="0"/>
              <a:t>Como la cantidad de sustancia podría ser dada en masa en lugar de moles, a veces es útil una forma alternativa de la ley del gas ideal. El número de moles (</a:t>
            </a:r>
            <a:r>
              <a:rPr lang="es-ES" i="1" smtClean="0"/>
              <a:t>n</a:t>
            </a:r>
            <a:r>
              <a:rPr lang="es-ES" smtClean="0"/>
              <a:t>) es igual a la masa (</a:t>
            </a:r>
            <a:r>
              <a:rPr lang="es-ES" i="1" smtClean="0"/>
              <a:t>m</a:t>
            </a:r>
            <a:r>
              <a:rPr lang="es-ES" smtClean="0"/>
              <a:t>) dividido por la </a:t>
            </a:r>
            <a:r>
              <a:rPr lang="es-ES" smtClean="0">
                <a:hlinkClick r:id="rId2" tooltip="Masa molar"/>
              </a:rPr>
              <a:t>masa molar</a:t>
            </a:r>
            <a:r>
              <a:rPr lang="es-ES" smtClean="0"/>
              <a:t> (</a:t>
            </a:r>
            <a:r>
              <a:rPr lang="es-ES" i="1" smtClean="0"/>
              <a:t>M</a:t>
            </a:r>
            <a:r>
              <a:rPr lang="es-ES" smtClean="0"/>
              <a:t>):</a:t>
            </a:r>
          </a:p>
          <a:p>
            <a:pPr eaLnBrk="1" hangingPunct="1"/>
            <a:endParaRPr lang="es-ES" smtClean="0"/>
          </a:p>
          <a:p>
            <a:pPr eaLnBrk="1" hangingPunct="1"/>
            <a:endParaRPr lang="es-ES" smtClean="0"/>
          </a:p>
          <a:p>
            <a:pPr eaLnBrk="1" hangingPunct="1"/>
            <a:r>
              <a:rPr lang="es-ES" smtClean="0"/>
              <a:t>y sustituyendo , obtenemos</a:t>
            </a:r>
          </a:p>
          <a:p>
            <a:pPr eaLnBrk="1" hangingPunct="1"/>
            <a:endParaRPr lang="es-ES" smtClean="0"/>
          </a:p>
          <a:p>
            <a:pPr eaLnBrk="1" hangingPunct="1"/>
            <a:r>
              <a:rPr lang="es-ES" smtClean="0"/>
              <a:t>donde:</a:t>
            </a:r>
          </a:p>
          <a:p>
            <a:pPr eaLnBrk="1" hangingPunct="1"/>
            <a:endParaRPr lang="es-ES" smtClean="0"/>
          </a:p>
        </p:txBody>
      </p:sp>
      <p:pic>
        <p:nvPicPr>
          <p:cNvPr id="19457" name="Imagen 31" descr="&#10;   n = {\frac{m}{M}}&#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4769" y="3212976"/>
            <a:ext cx="1357312"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 name="Imagen 33" descr="&#10;   PV = \frac{m}{M}RT&#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9188" y="4643438"/>
            <a:ext cx="21796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Imagen 34" descr="&#10;   P = \rho \frac{R}{M}T&#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720" y="5373216"/>
            <a:ext cx="1995686" cy="838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514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8" dur="5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p:cTn id="13" dur="5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14" dur="5000" fill="hold"/>
                                        <p:tgtEl>
                                          <p:spTgt spid="3">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9" presetClass="entr" presetSubtype="1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p:cTn id="19" dur="50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20" dur="5000" fill="hold"/>
                                        <p:tgtEl>
                                          <p:spTgt spid="3">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19457"/>
                                        </p:tgtEl>
                                        <p:attrNameLst>
                                          <p:attrName>style.visibility</p:attrName>
                                        </p:attrNameLst>
                                      </p:cBhvr>
                                      <p:to>
                                        <p:strVal val="visible"/>
                                      </p:to>
                                    </p:set>
                                    <p:animEffect transition="in" filter="wipe(down)">
                                      <p:cBhvr>
                                        <p:cTn id="25" dur="580">
                                          <p:stCondLst>
                                            <p:cond delay="0"/>
                                          </p:stCondLst>
                                        </p:cTn>
                                        <p:tgtEl>
                                          <p:spTgt spid="19457"/>
                                        </p:tgtEl>
                                      </p:cBhvr>
                                    </p:animEffect>
                                    <p:anim calcmode="lin" valueType="num">
                                      <p:cBhvr>
                                        <p:cTn id="26" dur="1822" tmFilter="0,0; 0.14,0.36; 0.43,0.73; 0.71,0.91; 1.0,1.0">
                                          <p:stCondLst>
                                            <p:cond delay="0"/>
                                          </p:stCondLst>
                                        </p:cTn>
                                        <p:tgtEl>
                                          <p:spTgt spid="1945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945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945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945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9457"/>
                                        </p:tgtEl>
                                        <p:attrNameLst>
                                          <p:attrName>ppt_y</p:attrName>
                                        </p:attrNameLst>
                                      </p:cBhvr>
                                      <p:tavLst>
                                        <p:tav tm="0" fmla="#ppt_y-sin(pi*$)/81">
                                          <p:val>
                                            <p:fltVal val="0"/>
                                          </p:val>
                                        </p:tav>
                                        <p:tav tm="100000">
                                          <p:val>
                                            <p:fltVal val="1"/>
                                          </p:val>
                                        </p:tav>
                                      </p:tavLst>
                                    </p:anim>
                                    <p:animScale>
                                      <p:cBhvr>
                                        <p:cTn id="31" dur="26">
                                          <p:stCondLst>
                                            <p:cond delay="650"/>
                                          </p:stCondLst>
                                        </p:cTn>
                                        <p:tgtEl>
                                          <p:spTgt spid="19457"/>
                                        </p:tgtEl>
                                      </p:cBhvr>
                                      <p:to x="100000" y="60000"/>
                                    </p:animScale>
                                    <p:animScale>
                                      <p:cBhvr>
                                        <p:cTn id="32" dur="166" decel="50000">
                                          <p:stCondLst>
                                            <p:cond delay="676"/>
                                          </p:stCondLst>
                                        </p:cTn>
                                        <p:tgtEl>
                                          <p:spTgt spid="19457"/>
                                        </p:tgtEl>
                                      </p:cBhvr>
                                      <p:to x="100000" y="100000"/>
                                    </p:animScale>
                                    <p:animScale>
                                      <p:cBhvr>
                                        <p:cTn id="33" dur="26">
                                          <p:stCondLst>
                                            <p:cond delay="1312"/>
                                          </p:stCondLst>
                                        </p:cTn>
                                        <p:tgtEl>
                                          <p:spTgt spid="19457"/>
                                        </p:tgtEl>
                                      </p:cBhvr>
                                      <p:to x="100000" y="80000"/>
                                    </p:animScale>
                                    <p:animScale>
                                      <p:cBhvr>
                                        <p:cTn id="34" dur="166" decel="50000">
                                          <p:stCondLst>
                                            <p:cond delay="1338"/>
                                          </p:stCondLst>
                                        </p:cTn>
                                        <p:tgtEl>
                                          <p:spTgt spid="19457"/>
                                        </p:tgtEl>
                                      </p:cBhvr>
                                      <p:to x="100000" y="100000"/>
                                    </p:animScale>
                                    <p:animScale>
                                      <p:cBhvr>
                                        <p:cTn id="35" dur="26">
                                          <p:stCondLst>
                                            <p:cond delay="1642"/>
                                          </p:stCondLst>
                                        </p:cTn>
                                        <p:tgtEl>
                                          <p:spTgt spid="19457"/>
                                        </p:tgtEl>
                                      </p:cBhvr>
                                      <p:to x="100000" y="90000"/>
                                    </p:animScale>
                                    <p:animScale>
                                      <p:cBhvr>
                                        <p:cTn id="36" dur="166" decel="50000">
                                          <p:stCondLst>
                                            <p:cond delay="1668"/>
                                          </p:stCondLst>
                                        </p:cTn>
                                        <p:tgtEl>
                                          <p:spTgt spid="19457"/>
                                        </p:tgtEl>
                                      </p:cBhvr>
                                      <p:to x="100000" y="100000"/>
                                    </p:animScale>
                                    <p:animScale>
                                      <p:cBhvr>
                                        <p:cTn id="37" dur="26">
                                          <p:stCondLst>
                                            <p:cond delay="1808"/>
                                          </p:stCondLst>
                                        </p:cTn>
                                        <p:tgtEl>
                                          <p:spTgt spid="19457"/>
                                        </p:tgtEl>
                                      </p:cBhvr>
                                      <p:to x="100000" y="95000"/>
                                    </p:animScale>
                                    <p:animScale>
                                      <p:cBhvr>
                                        <p:cTn id="38" dur="166" decel="50000">
                                          <p:stCondLst>
                                            <p:cond delay="1834"/>
                                          </p:stCondLst>
                                        </p:cTn>
                                        <p:tgtEl>
                                          <p:spTgt spid="19457"/>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ntr" presetSubtype="0" fill="hold" nodeType="clickEffect">
                                  <p:stCondLst>
                                    <p:cond delay="0"/>
                                  </p:stCondLst>
                                  <p:childTnLst>
                                    <p:set>
                                      <p:cBhvr>
                                        <p:cTn id="42" dur="1" fill="hold">
                                          <p:stCondLst>
                                            <p:cond delay="0"/>
                                          </p:stCondLst>
                                        </p:cTn>
                                        <p:tgtEl>
                                          <p:spTgt spid="19458"/>
                                        </p:tgtEl>
                                        <p:attrNameLst>
                                          <p:attrName>style.visibility</p:attrName>
                                        </p:attrNameLst>
                                      </p:cBhvr>
                                      <p:to>
                                        <p:strVal val="visible"/>
                                      </p:to>
                                    </p:set>
                                    <p:animEffect transition="in" filter="wipe(down)">
                                      <p:cBhvr>
                                        <p:cTn id="43" dur="580">
                                          <p:stCondLst>
                                            <p:cond delay="0"/>
                                          </p:stCondLst>
                                        </p:cTn>
                                        <p:tgtEl>
                                          <p:spTgt spid="19458"/>
                                        </p:tgtEl>
                                      </p:cBhvr>
                                    </p:animEffect>
                                    <p:anim calcmode="lin" valueType="num">
                                      <p:cBhvr>
                                        <p:cTn id="44" dur="1822" tmFilter="0,0; 0.14,0.36; 0.43,0.73; 0.71,0.91; 1.0,1.0">
                                          <p:stCondLst>
                                            <p:cond delay="0"/>
                                          </p:stCondLst>
                                        </p:cTn>
                                        <p:tgtEl>
                                          <p:spTgt spid="19458"/>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9458"/>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9458"/>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9458"/>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9458"/>
                                        </p:tgtEl>
                                        <p:attrNameLst>
                                          <p:attrName>ppt_y</p:attrName>
                                        </p:attrNameLst>
                                      </p:cBhvr>
                                      <p:tavLst>
                                        <p:tav tm="0" fmla="#ppt_y-sin(pi*$)/81">
                                          <p:val>
                                            <p:fltVal val="0"/>
                                          </p:val>
                                        </p:tav>
                                        <p:tav tm="100000">
                                          <p:val>
                                            <p:fltVal val="1"/>
                                          </p:val>
                                        </p:tav>
                                      </p:tavLst>
                                    </p:anim>
                                    <p:animScale>
                                      <p:cBhvr>
                                        <p:cTn id="49" dur="26">
                                          <p:stCondLst>
                                            <p:cond delay="650"/>
                                          </p:stCondLst>
                                        </p:cTn>
                                        <p:tgtEl>
                                          <p:spTgt spid="19458"/>
                                        </p:tgtEl>
                                      </p:cBhvr>
                                      <p:to x="100000" y="60000"/>
                                    </p:animScale>
                                    <p:animScale>
                                      <p:cBhvr>
                                        <p:cTn id="50" dur="166" decel="50000">
                                          <p:stCondLst>
                                            <p:cond delay="676"/>
                                          </p:stCondLst>
                                        </p:cTn>
                                        <p:tgtEl>
                                          <p:spTgt spid="19458"/>
                                        </p:tgtEl>
                                      </p:cBhvr>
                                      <p:to x="100000" y="100000"/>
                                    </p:animScale>
                                    <p:animScale>
                                      <p:cBhvr>
                                        <p:cTn id="51" dur="26">
                                          <p:stCondLst>
                                            <p:cond delay="1312"/>
                                          </p:stCondLst>
                                        </p:cTn>
                                        <p:tgtEl>
                                          <p:spTgt spid="19458"/>
                                        </p:tgtEl>
                                      </p:cBhvr>
                                      <p:to x="100000" y="80000"/>
                                    </p:animScale>
                                    <p:animScale>
                                      <p:cBhvr>
                                        <p:cTn id="52" dur="166" decel="50000">
                                          <p:stCondLst>
                                            <p:cond delay="1338"/>
                                          </p:stCondLst>
                                        </p:cTn>
                                        <p:tgtEl>
                                          <p:spTgt spid="19458"/>
                                        </p:tgtEl>
                                      </p:cBhvr>
                                      <p:to x="100000" y="100000"/>
                                    </p:animScale>
                                    <p:animScale>
                                      <p:cBhvr>
                                        <p:cTn id="53" dur="26">
                                          <p:stCondLst>
                                            <p:cond delay="1642"/>
                                          </p:stCondLst>
                                        </p:cTn>
                                        <p:tgtEl>
                                          <p:spTgt spid="19458"/>
                                        </p:tgtEl>
                                      </p:cBhvr>
                                      <p:to x="100000" y="90000"/>
                                    </p:animScale>
                                    <p:animScale>
                                      <p:cBhvr>
                                        <p:cTn id="54" dur="166" decel="50000">
                                          <p:stCondLst>
                                            <p:cond delay="1668"/>
                                          </p:stCondLst>
                                        </p:cTn>
                                        <p:tgtEl>
                                          <p:spTgt spid="19458"/>
                                        </p:tgtEl>
                                      </p:cBhvr>
                                      <p:to x="100000" y="100000"/>
                                    </p:animScale>
                                    <p:animScale>
                                      <p:cBhvr>
                                        <p:cTn id="55" dur="26">
                                          <p:stCondLst>
                                            <p:cond delay="1808"/>
                                          </p:stCondLst>
                                        </p:cTn>
                                        <p:tgtEl>
                                          <p:spTgt spid="19458"/>
                                        </p:tgtEl>
                                      </p:cBhvr>
                                      <p:to x="100000" y="95000"/>
                                    </p:animScale>
                                    <p:animScale>
                                      <p:cBhvr>
                                        <p:cTn id="56" dur="166" decel="50000">
                                          <p:stCondLst>
                                            <p:cond delay="1834"/>
                                          </p:stCondLst>
                                        </p:cTn>
                                        <p:tgtEl>
                                          <p:spTgt spid="19458"/>
                                        </p:tgtEl>
                                      </p:cBhvr>
                                      <p:to x="100000" y="100000"/>
                                    </p:animScale>
                                  </p:childTnLst>
                                </p:cTn>
                              </p:par>
                            </p:childTnLst>
                          </p:cTn>
                        </p:par>
                      </p:childTnLst>
                    </p:cTn>
                  </p:par>
                  <p:par>
                    <p:cTn id="57" fill="hold" nodeType="clickPar">
                      <p:stCondLst>
                        <p:cond delay="indefinite"/>
                      </p:stCondLst>
                      <p:childTnLst>
                        <p:par>
                          <p:cTn id="58" fill="hold" nodeType="withGroup">
                            <p:stCondLst>
                              <p:cond delay="0"/>
                            </p:stCondLst>
                            <p:childTnLst>
                              <p:par>
                                <p:cTn id="59" presetID="26" presetClass="entr" presetSubtype="0" fill="hold" nodeType="clickEffect">
                                  <p:stCondLst>
                                    <p:cond delay="0"/>
                                  </p:stCondLst>
                                  <p:childTnLst>
                                    <p:set>
                                      <p:cBhvr>
                                        <p:cTn id="60" dur="1" fill="hold">
                                          <p:stCondLst>
                                            <p:cond delay="0"/>
                                          </p:stCondLst>
                                        </p:cTn>
                                        <p:tgtEl>
                                          <p:spTgt spid="19459"/>
                                        </p:tgtEl>
                                        <p:attrNameLst>
                                          <p:attrName>style.visibility</p:attrName>
                                        </p:attrNameLst>
                                      </p:cBhvr>
                                      <p:to>
                                        <p:strVal val="visible"/>
                                      </p:to>
                                    </p:set>
                                    <p:animEffect transition="in" filter="wipe(down)">
                                      <p:cBhvr>
                                        <p:cTn id="61" dur="580">
                                          <p:stCondLst>
                                            <p:cond delay="0"/>
                                          </p:stCondLst>
                                        </p:cTn>
                                        <p:tgtEl>
                                          <p:spTgt spid="19459"/>
                                        </p:tgtEl>
                                      </p:cBhvr>
                                    </p:animEffect>
                                    <p:anim calcmode="lin" valueType="num">
                                      <p:cBhvr>
                                        <p:cTn id="62" dur="1822" tmFilter="0,0; 0.14,0.36; 0.43,0.73; 0.71,0.91; 1.0,1.0">
                                          <p:stCondLst>
                                            <p:cond delay="0"/>
                                          </p:stCondLst>
                                        </p:cTn>
                                        <p:tgtEl>
                                          <p:spTgt spid="19459"/>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9459"/>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9459"/>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9459"/>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9459"/>
                                        </p:tgtEl>
                                        <p:attrNameLst>
                                          <p:attrName>ppt_y</p:attrName>
                                        </p:attrNameLst>
                                      </p:cBhvr>
                                      <p:tavLst>
                                        <p:tav tm="0" fmla="#ppt_y-sin(pi*$)/81">
                                          <p:val>
                                            <p:fltVal val="0"/>
                                          </p:val>
                                        </p:tav>
                                        <p:tav tm="100000">
                                          <p:val>
                                            <p:fltVal val="1"/>
                                          </p:val>
                                        </p:tav>
                                      </p:tavLst>
                                    </p:anim>
                                    <p:animScale>
                                      <p:cBhvr>
                                        <p:cTn id="67" dur="26">
                                          <p:stCondLst>
                                            <p:cond delay="650"/>
                                          </p:stCondLst>
                                        </p:cTn>
                                        <p:tgtEl>
                                          <p:spTgt spid="19459"/>
                                        </p:tgtEl>
                                      </p:cBhvr>
                                      <p:to x="100000" y="60000"/>
                                    </p:animScale>
                                    <p:animScale>
                                      <p:cBhvr>
                                        <p:cTn id="68" dur="166" decel="50000">
                                          <p:stCondLst>
                                            <p:cond delay="676"/>
                                          </p:stCondLst>
                                        </p:cTn>
                                        <p:tgtEl>
                                          <p:spTgt spid="19459"/>
                                        </p:tgtEl>
                                      </p:cBhvr>
                                      <p:to x="100000" y="100000"/>
                                    </p:animScale>
                                    <p:animScale>
                                      <p:cBhvr>
                                        <p:cTn id="69" dur="26">
                                          <p:stCondLst>
                                            <p:cond delay="1312"/>
                                          </p:stCondLst>
                                        </p:cTn>
                                        <p:tgtEl>
                                          <p:spTgt spid="19459"/>
                                        </p:tgtEl>
                                      </p:cBhvr>
                                      <p:to x="100000" y="80000"/>
                                    </p:animScale>
                                    <p:animScale>
                                      <p:cBhvr>
                                        <p:cTn id="70" dur="166" decel="50000">
                                          <p:stCondLst>
                                            <p:cond delay="1338"/>
                                          </p:stCondLst>
                                        </p:cTn>
                                        <p:tgtEl>
                                          <p:spTgt spid="19459"/>
                                        </p:tgtEl>
                                      </p:cBhvr>
                                      <p:to x="100000" y="100000"/>
                                    </p:animScale>
                                    <p:animScale>
                                      <p:cBhvr>
                                        <p:cTn id="71" dur="26">
                                          <p:stCondLst>
                                            <p:cond delay="1642"/>
                                          </p:stCondLst>
                                        </p:cTn>
                                        <p:tgtEl>
                                          <p:spTgt spid="19459"/>
                                        </p:tgtEl>
                                      </p:cBhvr>
                                      <p:to x="100000" y="90000"/>
                                    </p:animScale>
                                    <p:animScale>
                                      <p:cBhvr>
                                        <p:cTn id="72" dur="166" decel="50000">
                                          <p:stCondLst>
                                            <p:cond delay="1668"/>
                                          </p:stCondLst>
                                        </p:cTn>
                                        <p:tgtEl>
                                          <p:spTgt spid="19459"/>
                                        </p:tgtEl>
                                      </p:cBhvr>
                                      <p:to x="100000" y="100000"/>
                                    </p:animScale>
                                    <p:animScale>
                                      <p:cBhvr>
                                        <p:cTn id="73" dur="26">
                                          <p:stCondLst>
                                            <p:cond delay="1808"/>
                                          </p:stCondLst>
                                        </p:cTn>
                                        <p:tgtEl>
                                          <p:spTgt spid="19459"/>
                                        </p:tgtEl>
                                      </p:cBhvr>
                                      <p:to x="100000" y="95000"/>
                                    </p:animScale>
                                    <p:animScale>
                                      <p:cBhvr>
                                        <p:cTn id="74" dur="166" decel="50000">
                                          <p:stCondLst>
                                            <p:cond delay="1834"/>
                                          </p:stCondLst>
                                        </p:cTn>
                                        <p:tgtEl>
                                          <p:spTgt spid="1945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50A7D7A9-DDA2-49E2-B1C7-ADE71EABB7EB}" type="slidenum">
              <a:rPr lang="es-ES" sz="1200">
                <a:latin typeface="Arial Black" pitchFamily="34" charset="0"/>
              </a:rPr>
              <a:pPr algn="r" eaLnBrk="1" hangingPunct="1"/>
              <a:t>42</a:t>
            </a:fld>
            <a:endParaRPr lang="es-ES" sz="1200">
              <a:latin typeface="Arial Black" pitchFamily="34" charset="0"/>
            </a:endParaRPr>
          </a:p>
        </p:txBody>
      </p:sp>
      <p:sp>
        <p:nvSpPr>
          <p:cNvPr id="24579" name="Rectangle 2"/>
          <p:cNvSpPr>
            <a:spLocks noChangeArrowheads="1"/>
          </p:cNvSpPr>
          <p:nvPr/>
        </p:nvSpPr>
        <p:spPr bwMode="auto">
          <a:xfrm>
            <a:off x="395536" y="679574"/>
            <a:ext cx="8077200" cy="46166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2400" b="1" dirty="0" err="1" smtClean="0"/>
              <a:t>Aplicacion</a:t>
            </a:r>
            <a:r>
              <a:rPr lang="en-US" sz="2400" b="1" dirty="0" smtClean="0"/>
              <a:t> </a:t>
            </a:r>
            <a:r>
              <a:rPr lang="en-US" sz="2400" b="1" dirty="0"/>
              <a:t>de la </a:t>
            </a:r>
            <a:r>
              <a:rPr lang="en-US" sz="2400" b="1" dirty="0" err="1"/>
              <a:t>ley</a:t>
            </a:r>
            <a:r>
              <a:rPr lang="en-US" sz="2400" b="1" dirty="0"/>
              <a:t> de los gases </a:t>
            </a:r>
            <a:r>
              <a:rPr lang="en-US" sz="2400" b="1" dirty="0" err="1"/>
              <a:t>ideales</a:t>
            </a:r>
            <a:endParaRPr lang="en-US" sz="2400" b="1" dirty="0"/>
          </a:p>
        </p:txBody>
      </p:sp>
      <p:sp>
        <p:nvSpPr>
          <p:cNvPr id="24580" name="9 CuadroTexto"/>
          <p:cNvSpPr txBox="1">
            <a:spLocks noChangeArrowheads="1"/>
          </p:cNvSpPr>
          <p:nvPr/>
        </p:nvSpPr>
        <p:spPr bwMode="auto">
          <a:xfrm>
            <a:off x="857250" y="1428750"/>
            <a:ext cx="610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a:t>Determinación de pesos moleculares y densidad de gases</a:t>
            </a:r>
          </a:p>
        </p:txBody>
      </p:sp>
      <p:sp>
        <p:nvSpPr>
          <p:cNvPr id="24581" name="10 CuadroTexto"/>
          <p:cNvSpPr txBox="1">
            <a:spLocks noChangeArrowheads="1"/>
          </p:cNvSpPr>
          <p:nvPr/>
        </p:nvSpPr>
        <p:spPr bwMode="auto">
          <a:xfrm>
            <a:off x="1219200" y="2286000"/>
            <a:ext cx="1190625" cy="376238"/>
          </a:xfrm>
          <a:prstGeom prst="rect">
            <a:avLst/>
          </a:prstGeom>
          <a:noFill/>
          <a:ln w="9525">
            <a:solidFill>
              <a:srgbClr val="3837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a:t>PV = nRT</a:t>
            </a:r>
          </a:p>
        </p:txBody>
      </p:sp>
      <p:sp>
        <p:nvSpPr>
          <p:cNvPr id="24582" name="11 CuadroTexto"/>
          <p:cNvSpPr txBox="1">
            <a:spLocks noChangeArrowheads="1"/>
          </p:cNvSpPr>
          <p:nvPr/>
        </p:nvSpPr>
        <p:spPr bwMode="auto">
          <a:xfrm>
            <a:off x="4495800" y="2209800"/>
            <a:ext cx="900113" cy="650875"/>
          </a:xfrm>
          <a:prstGeom prst="rect">
            <a:avLst/>
          </a:prstGeom>
          <a:noFill/>
          <a:ln w="9525">
            <a:solidFill>
              <a:srgbClr val="3837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dirty="0"/>
              <a:t>V = </a:t>
            </a:r>
            <a:r>
              <a:rPr lang="es-AR" u="sng" dirty="0" smtClean="0"/>
              <a:t>m</a:t>
            </a:r>
            <a:endParaRPr lang="es-AR" u="sng" dirty="0"/>
          </a:p>
          <a:p>
            <a:pPr eaLnBrk="1" hangingPunct="1"/>
            <a:r>
              <a:rPr lang="es-AR" dirty="0"/>
              <a:t>       </a:t>
            </a:r>
            <a:r>
              <a:rPr lang="es-AR" dirty="0">
                <a:sym typeface="Symbol" pitchFamily="18" charset="2"/>
              </a:rPr>
              <a:t></a:t>
            </a:r>
            <a:endParaRPr lang="es-AR" dirty="0"/>
          </a:p>
        </p:txBody>
      </p:sp>
      <p:sp>
        <p:nvSpPr>
          <p:cNvPr id="24583" name="14 Rectángulo"/>
          <p:cNvSpPr>
            <a:spLocks noChangeArrowheads="1"/>
          </p:cNvSpPr>
          <p:nvPr/>
        </p:nvSpPr>
        <p:spPr bwMode="auto">
          <a:xfrm>
            <a:off x="4648200" y="4572000"/>
            <a:ext cx="2286000" cy="1071563"/>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s-AR"/>
          </a:p>
        </p:txBody>
      </p:sp>
      <p:sp>
        <p:nvSpPr>
          <p:cNvPr id="24584" name="10 CuadroTexto"/>
          <p:cNvSpPr txBox="1">
            <a:spLocks noChangeArrowheads="1"/>
          </p:cNvSpPr>
          <p:nvPr/>
        </p:nvSpPr>
        <p:spPr bwMode="auto">
          <a:xfrm>
            <a:off x="838200" y="3352800"/>
            <a:ext cx="1317625" cy="650875"/>
          </a:xfrm>
          <a:prstGeom prst="rect">
            <a:avLst/>
          </a:prstGeom>
          <a:noFill/>
          <a:ln w="9525">
            <a:solidFill>
              <a:srgbClr val="3837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dirty="0"/>
              <a:t>P</a:t>
            </a:r>
            <a:r>
              <a:rPr lang="es-AR" u="sng" dirty="0"/>
              <a:t> </a:t>
            </a:r>
            <a:r>
              <a:rPr lang="es-AR" u="sng" dirty="0" smtClean="0"/>
              <a:t>m</a:t>
            </a:r>
            <a:r>
              <a:rPr lang="es-AR" dirty="0" smtClean="0"/>
              <a:t> </a:t>
            </a:r>
            <a:r>
              <a:rPr lang="es-AR" dirty="0"/>
              <a:t>= </a:t>
            </a:r>
            <a:r>
              <a:rPr lang="es-AR" dirty="0" err="1"/>
              <a:t>nRT</a:t>
            </a:r>
            <a:endParaRPr lang="es-AR" dirty="0"/>
          </a:p>
          <a:p>
            <a:pPr eaLnBrk="1" hangingPunct="1"/>
            <a:r>
              <a:rPr lang="es-AR" dirty="0">
                <a:sym typeface="Symbol" pitchFamily="18" charset="2"/>
              </a:rPr>
              <a:t>    </a:t>
            </a:r>
          </a:p>
        </p:txBody>
      </p:sp>
      <p:sp>
        <p:nvSpPr>
          <p:cNvPr id="24585" name="Text Box 12"/>
          <p:cNvSpPr txBox="1">
            <a:spLocks noChangeArrowheads="1"/>
          </p:cNvSpPr>
          <p:nvPr/>
        </p:nvSpPr>
        <p:spPr bwMode="auto">
          <a:xfrm>
            <a:off x="2971800" y="22860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eaLnBrk="1" hangingPunct="1">
              <a:spcBef>
                <a:spcPct val="50000"/>
              </a:spcBef>
            </a:pPr>
            <a:r>
              <a:rPr lang="es-ES_tradnl"/>
              <a:t>pero</a:t>
            </a:r>
          </a:p>
        </p:txBody>
      </p:sp>
      <p:sp>
        <p:nvSpPr>
          <p:cNvPr id="24586" name="Text Box 14"/>
          <p:cNvSpPr txBox="1">
            <a:spLocks noChangeArrowheads="1"/>
          </p:cNvSpPr>
          <p:nvPr/>
        </p:nvSpPr>
        <p:spPr bwMode="auto">
          <a:xfrm>
            <a:off x="6096000" y="2286000"/>
            <a:ext cx="220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eaLnBrk="1" hangingPunct="1">
              <a:spcBef>
                <a:spcPct val="50000"/>
              </a:spcBef>
            </a:pPr>
            <a:r>
              <a:rPr lang="es-ES_tradnl"/>
              <a:t>Reeemplazando V</a:t>
            </a:r>
          </a:p>
        </p:txBody>
      </p:sp>
      <p:sp>
        <p:nvSpPr>
          <p:cNvPr id="24587" name="10 CuadroTexto"/>
          <p:cNvSpPr txBox="1">
            <a:spLocks noChangeArrowheads="1"/>
          </p:cNvSpPr>
          <p:nvPr/>
        </p:nvSpPr>
        <p:spPr bwMode="auto">
          <a:xfrm>
            <a:off x="4724400" y="3429000"/>
            <a:ext cx="1366838" cy="650875"/>
          </a:xfrm>
          <a:prstGeom prst="rect">
            <a:avLst/>
          </a:prstGeom>
          <a:noFill/>
          <a:ln w="9525">
            <a:solidFill>
              <a:srgbClr val="3837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dirty="0"/>
              <a:t>P</a:t>
            </a:r>
            <a:r>
              <a:rPr lang="es-AR" u="sng" dirty="0"/>
              <a:t> </a:t>
            </a:r>
            <a:r>
              <a:rPr lang="es-AR" u="sng" dirty="0" smtClean="0"/>
              <a:t>m</a:t>
            </a:r>
            <a:r>
              <a:rPr lang="es-AR" dirty="0" smtClean="0"/>
              <a:t> </a:t>
            </a:r>
            <a:r>
              <a:rPr lang="es-AR" dirty="0"/>
              <a:t>= </a:t>
            </a:r>
            <a:r>
              <a:rPr lang="es-AR" dirty="0">
                <a:sym typeface="Symbol" pitchFamily="18" charset="2"/>
              </a:rPr>
              <a:t></a:t>
            </a:r>
            <a:r>
              <a:rPr lang="es-AR" dirty="0"/>
              <a:t> RT</a:t>
            </a:r>
          </a:p>
          <a:p>
            <a:pPr eaLnBrk="1" hangingPunct="1"/>
            <a:r>
              <a:rPr lang="es-AR" dirty="0">
                <a:sym typeface="Symbol" pitchFamily="18" charset="2"/>
              </a:rPr>
              <a:t>    n</a:t>
            </a:r>
          </a:p>
        </p:txBody>
      </p:sp>
      <p:sp>
        <p:nvSpPr>
          <p:cNvPr id="24588" name="Text Box 16"/>
          <p:cNvSpPr txBox="1">
            <a:spLocks noChangeArrowheads="1"/>
          </p:cNvSpPr>
          <p:nvPr/>
        </p:nvSpPr>
        <p:spPr bwMode="auto">
          <a:xfrm>
            <a:off x="2590800" y="350520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eaLnBrk="1" hangingPunct="1">
              <a:spcBef>
                <a:spcPct val="50000"/>
              </a:spcBef>
            </a:pPr>
            <a:r>
              <a:rPr lang="es-ES_tradnl"/>
              <a:t>entonces</a:t>
            </a:r>
          </a:p>
        </p:txBody>
      </p:sp>
      <p:sp>
        <p:nvSpPr>
          <p:cNvPr id="24589" name="Text Box 18"/>
          <p:cNvSpPr txBox="1">
            <a:spLocks noChangeArrowheads="1"/>
          </p:cNvSpPr>
          <p:nvPr/>
        </p:nvSpPr>
        <p:spPr bwMode="auto">
          <a:xfrm>
            <a:off x="6553200" y="3505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eaLnBrk="1" hangingPunct="1">
              <a:spcBef>
                <a:spcPct val="50000"/>
              </a:spcBef>
            </a:pPr>
            <a:r>
              <a:rPr lang="es-ES_tradnl"/>
              <a:t>pero</a:t>
            </a:r>
          </a:p>
        </p:txBody>
      </p:sp>
      <p:sp>
        <p:nvSpPr>
          <p:cNvPr id="24590" name="11 CuadroTexto"/>
          <p:cNvSpPr txBox="1">
            <a:spLocks noChangeArrowheads="1"/>
          </p:cNvSpPr>
          <p:nvPr/>
        </p:nvSpPr>
        <p:spPr bwMode="auto">
          <a:xfrm>
            <a:off x="7696200" y="3352800"/>
            <a:ext cx="900113" cy="650875"/>
          </a:xfrm>
          <a:prstGeom prst="rect">
            <a:avLst/>
          </a:prstGeom>
          <a:noFill/>
          <a:ln w="9525">
            <a:solidFill>
              <a:srgbClr val="3837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dirty="0"/>
              <a:t>M = </a:t>
            </a:r>
            <a:r>
              <a:rPr lang="es-AR" u="sng" dirty="0"/>
              <a:t>m</a:t>
            </a:r>
          </a:p>
          <a:p>
            <a:pPr eaLnBrk="1" hangingPunct="1"/>
            <a:r>
              <a:rPr lang="es-AR" dirty="0"/>
              <a:t>       </a:t>
            </a:r>
            <a:r>
              <a:rPr lang="es-AR" dirty="0">
                <a:sym typeface="Symbol" pitchFamily="18" charset="2"/>
              </a:rPr>
              <a:t>n</a:t>
            </a:r>
            <a:endParaRPr lang="es-AR" dirty="0"/>
          </a:p>
        </p:txBody>
      </p:sp>
      <p:sp>
        <p:nvSpPr>
          <p:cNvPr id="24591" name="Text Box 20"/>
          <p:cNvSpPr txBox="1">
            <a:spLocks noChangeArrowheads="1"/>
          </p:cNvSpPr>
          <p:nvPr/>
        </p:nvSpPr>
        <p:spPr bwMode="auto">
          <a:xfrm>
            <a:off x="1905000" y="4876800"/>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eaLnBrk="1" hangingPunct="1">
              <a:spcBef>
                <a:spcPct val="50000"/>
              </a:spcBef>
            </a:pPr>
            <a:r>
              <a:rPr lang="es-ES_tradnl"/>
              <a:t>entonces</a:t>
            </a:r>
          </a:p>
        </p:txBody>
      </p:sp>
      <p:sp>
        <p:nvSpPr>
          <p:cNvPr id="24592" name="10 CuadroTexto"/>
          <p:cNvSpPr txBox="1">
            <a:spLocks noChangeArrowheads="1"/>
          </p:cNvSpPr>
          <p:nvPr/>
        </p:nvSpPr>
        <p:spPr bwMode="auto">
          <a:xfrm>
            <a:off x="4724400" y="4648200"/>
            <a:ext cx="207984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r>
              <a:rPr lang="es-AR" sz="3200" dirty="0"/>
              <a:t>M = </a:t>
            </a:r>
            <a:r>
              <a:rPr lang="es-AR" sz="3200" u="sng" dirty="0">
                <a:sym typeface="Symbol" pitchFamily="18" charset="2"/>
              </a:rPr>
              <a:t></a:t>
            </a:r>
            <a:r>
              <a:rPr lang="es-AR" sz="3200" u="sng" dirty="0"/>
              <a:t> RT</a:t>
            </a:r>
            <a:endParaRPr lang="es-AR" sz="3200" dirty="0"/>
          </a:p>
          <a:p>
            <a:pPr eaLnBrk="1" hangingPunct="1"/>
            <a:r>
              <a:rPr lang="es-AR" sz="3200" dirty="0">
                <a:sym typeface="Symbol" pitchFamily="18" charset="2"/>
              </a:rPr>
              <a:t>          P</a:t>
            </a:r>
          </a:p>
        </p:txBody>
      </p:sp>
      <p:sp>
        <p:nvSpPr>
          <p:cNvPr id="24593" name="AutoShape 22"/>
          <p:cNvSpPr>
            <a:spLocks noChangeArrowheads="1"/>
          </p:cNvSpPr>
          <p:nvPr/>
        </p:nvSpPr>
        <p:spPr bwMode="auto">
          <a:xfrm>
            <a:off x="2743200" y="2133600"/>
            <a:ext cx="1371600" cy="762000"/>
          </a:xfrm>
          <a:prstGeom prst="rightArrow">
            <a:avLst>
              <a:gd name="adj1" fmla="val 50000"/>
              <a:gd name="adj2" fmla="val 45000"/>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594" name="AutoShape 23"/>
          <p:cNvSpPr>
            <a:spLocks noChangeArrowheads="1"/>
          </p:cNvSpPr>
          <p:nvPr/>
        </p:nvSpPr>
        <p:spPr bwMode="auto">
          <a:xfrm>
            <a:off x="5943600" y="2057400"/>
            <a:ext cx="2590800" cy="838200"/>
          </a:xfrm>
          <a:prstGeom prst="rightArrow">
            <a:avLst>
              <a:gd name="adj1" fmla="val 50000"/>
              <a:gd name="adj2" fmla="val 77273"/>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595" name="AutoShape 24"/>
          <p:cNvSpPr>
            <a:spLocks noChangeArrowheads="1"/>
          </p:cNvSpPr>
          <p:nvPr/>
        </p:nvSpPr>
        <p:spPr bwMode="auto">
          <a:xfrm>
            <a:off x="2743200" y="3352800"/>
            <a:ext cx="1371600" cy="762000"/>
          </a:xfrm>
          <a:prstGeom prst="rightArrow">
            <a:avLst>
              <a:gd name="adj1" fmla="val 50000"/>
              <a:gd name="adj2" fmla="val 45000"/>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596" name="AutoShape 25"/>
          <p:cNvSpPr>
            <a:spLocks noChangeArrowheads="1"/>
          </p:cNvSpPr>
          <p:nvPr/>
        </p:nvSpPr>
        <p:spPr bwMode="auto">
          <a:xfrm>
            <a:off x="6248400" y="3352800"/>
            <a:ext cx="1371600" cy="762000"/>
          </a:xfrm>
          <a:prstGeom prst="rightArrow">
            <a:avLst>
              <a:gd name="adj1" fmla="val 50000"/>
              <a:gd name="adj2" fmla="val 45000"/>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24597" name="AutoShape 26"/>
          <p:cNvSpPr>
            <a:spLocks noChangeArrowheads="1"/>
          </p:cNvSpPr>
          <p:nvPr/>
        </p:nvSpPr>
        <p:spPr bwMode="auto">
          <a:xfrm>
            <a:off x="2057400" y="4724400"/>
            <a:ext cx="1371600" cy="762000"/>
          </a:xfrm>
          <a:prstGeom prst="rightArrow">
            <a:avLst>
              <a:gd name="adj1" fmla="val 50000"/>
              <a:gd name="adj2" fmla="val 45000"/>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Tree>
    <p:extLst>
      <p:ext uri="{BB962C8B-B14F-4D97-AF65-F5344CB8AC3E}">
        <p14:creationId xmlns:p14="http://schemas.microsoft.com/office/powerpoint/2010/main" val="19978361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4 Marcador de número de diapositiva"/>
          <p:cNvSpPr>
            <a:spLocks noGrp="1"/>
          </p:cNvSpPr>
          <p:nvPr>
            <p:ph type="sldNum" sz="quarter" idx="11"/>
          </p:nvPr>
        </p:nvSpPr>
        <p:spPr/>
        <p:txBody>
          <a:bodyPr/>
          <a:lstStyle/>
          <a:p>
            <a:fld id="{72821A80-FF11-4E70-9172-547FF4795CCB}" type="slidenum">
              <a:rPr lang="en-US"/>
              <a:pPr/>
              <a:t>43</a:t>
            </a:fld>
            <a:endParaRPr lang="en-US" sz="1400"/>
          </a:p>
        </p:txBody>
      </p:sp>
      <p:sp>
        <p:nvSpPr>
          <p:cNvPr id="16386" name="Rectangle 2"/>
          <p:cNvSpPr>
            <a:spLocks noGrp="1" noChangeArrowheads="1"/>
          </p:cNvSpPr>
          <p:nvPr>
            <p:ph type="title"/>
          </p:nvPr>
        </p:nvSpPr>
        <p:spPr>
          <a:xfrm>
            <a:off x="467544" y="260648"/>
            <a:ext cx="7024744" cy="1143000"/>
          </a:xfrm>
        </p:spPr>
        <p:txBody>
          <a:bodyPr/>
          <a:lstStyle/>
          <a:p>
            <a:r>
              <a:rPr lang="es-ES_tradnl"/>
              <a:t>Condiciones normales</a:t>
            </a:r>
          </a:p>
        </p:txBody>
      </p:sp>
      <p:sp>
        <p:nvSpPr>
          <p:cNvPr id="16387" name="Rectangle 3"/>
          <p:cNvSpPr>
            <a:spLocks noGrp="1" noChangeArrowheads="1"/>
          </p:cNvSpPr>
          <p:nvPr>
            <p:ph type="body" idx="1"/>
          </p:nvPr>
        </p:nvSpPr>
        <p:spPr/>
        <p:txBody>
          <a:bodyPr/>
          <a:lstStyle/>
          <a:p>
            <a:r>
              <a:rPr lang="es-ES_tradnl"/>
              <a:t>Se denominan condiciones normales (C.N.) a las siguientes condiciones de presión y temperatura:</a:t>
            </a:r>
          </a:p>
          <a:p>
            <a:endParaRPr lang="es-ES_tradnl"/>
          </a:p>
          <a:p>
            <a:pPr algn="ctr"/>
            <a:r>
              <a:rPr lang="es-ES_tradnl"/>
              <a:t>P = 1 atmósfera</a:t>
            </a:r>
          </a:p>
          <a:p>
            <a:pPr algn="ctr"/>
            <a:r>
              <a:rPr lang="es-ES_tradnl"/>
              <a:t>T = 0 ºC = 273 K</a:t>
            </a:r>
          </a:p>
        </p:txBody>
      </p:sp>
    </p:spTree>
    <p:extLst>
      <p:ext uri="{BB962C8B-B14F-4D97-AF65-F5344CB8AC3E}">
        <p14:creationId xmlns:p14="http://schemas.microsoft.com/office/powerpoint/2010/main" val="2529408810"/>
      </p:ext>
    </p:extLst>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4 Marcador de número de diapositiva"/>
          <p:cNvSpPr>
            <a:spLocks noGrp="1"/>
          </p:cNvSpPr>
          <p:nvPr>
            <p:ph type="sldNum" sz="quarter" idx="11"/>
          </p:nvPr>
        </p:nvSpPr>
        <p:spPr/>
        <p:txBody>
          <a:bodyPr/>
          <a:lstStyle/>
          <a:p>
            <a:fld id="{A4B2A4D1-B6D0-47BD-89FD-AD273836FB1E}" type="slidenum">
              <a:rPr lang="en-US"/>
              <a:pPr/>
              <a:t>44</a:t>
            </a:fld>
            <a:endParaRPr lang="en-US" sz="1400"/>
          </a:p>
        </p:txBody>
      </p:sp>
      <p:sp>
        <p:nvSpPr>
          <p:cNvPr id="10242" name="Rectangle 2"/>
          <p:cNvSpPr>
            <a:spLocks noGrp="1" noChangeArrowheads="1"/>
          </p:cNvSpPr>
          <p:nvPr>
            <p:ph type="title"/>
          </p:nvPr>
        </p:nvSpPr>
        <p:spPr>
          <a:xfrm>
            <a:off x="381000" y="1066800"/>
            <a:ext cx="8763000" cy="1143000"/>
          </a:xfrm>
        </p:spPr>
        <p:txBody>
          <a:bodyPr>
            <a:normAutofit fontScale="90000"/>
          </a:bodyPr>
          <a:lstStyle/>
          <a:p>
            <a:pPr marL="566738" indent="-566738"/>
            <a:r>
              <a:rPr lang="es-ES_tradnl" sz="3200" b="1" u="sng">
                <a:solidFill>
                  <a:schemeClr val="accent1"/>
                </a:solidFill>
                <a:effectLst>
                  <a:outerShdw blurRad="38100" dist="38100" dir="2700000" algn="tl">
                    <a:srgbClr val="C0C0C0"/>
                  </a:outerShdw>
                </a:effectLst>
              </a:rPr>
              <a:t>Ejemplo:</a:t>
            </a:r>
            <a:r>
              <a:rPr lang="es-ES_tradnl" sz="2800">
                <a:solidFill>
                  <a:schemeClr val="hlink"/>
                </a:solidFill>
              </a:rPr>
              <a:t> A la presión de 3 atm y 20 ºC, una cierta masa gaseosa ocupa un volumen de 30 litros. Calcula el volumen que ocuparía en condiciones normales.</a:t>
            </a:r>
            <a:endParaRPr lang="es-ES_tradnl">
              <a:solidFill>
                <a:schemeClr val="hlink"/>
              </a:solidFill>
            </a:endParaRPr>
          </a:p>
        </p:txBody>
      </p:sp>
      <p:sp>
        <p:nvSpPr>
          <p:cNvPr id="10244" name="Rectangle 4"/>
          <p:cNvSpPr>
            <a:spLocks noGrp="1" noChangeArrowheads="1"/>
          </p:cNvSpPr>
          <p:nvPr>
            <p:ph type="body" idx="1"/>
          </p:nvPr>
        </p:nvSpPr>
        <p:spPr>
          <a:xfrm>
            <a:off x="609600" y="2286000"/>
            <a:ext cx="8178800" cy="4171950"/>
          </a:xfrm>
          <a:ln/>
          <a:extLst>
            <a:ext uri="{91240B29-F687-4F45-9708-019B960494DF}">
              <a14:hiddenLine xmlns:a14="http://schemas.microsoft.com/office/drawing/2010/main" w="9525">
                <a:solidFill>
                  <a:schemeClr val="accent2"/>
                </a:solidFill>
                <a:miter lim="800000"/>
                <a:headEnd/>
                <a:tailEnd/>
              </a14:hiddenLine>
            </a:ext>
          </a:extLst>
        </p:spPr>
        <p:txBody>
          <a:bodyPr/>
          <a:lstStyle/>
          <a:p>
            <a:endParaRPr lang="es-ES_tradnl"/>
          </a:p>
          <a:p>
            <a:pPr>
              <a:lnSpc>
                <a:spcPct val="60000"/>
              </a:lnSpc>
              <a:buFont typeface="Monotype Sorts" pitchFamily="2" charset="2"/>
              <a:buNone/>
            </a:pPr>
            <a:r>
              <a:rPr lang="es-ES_tradnl"/>
              <a:t>   p</a:t>
            </a:r>
            <a:r>
              <a:rPr lang="es-ES_tradnl" baseline="-25000"/>
              <a:t>1</a:t>
            </a:r>
            <a:r>
              <a:rPr lang="es-ES_tradnl"/>
              <a:t>·V</a:t>
            </a:r>
            <a:r>
              <a:rPr lang="es-ES_tradnl" baseline="-25000"/>
              <a:t>1</a:t>
            </a:r>
            <a:r>
              <a:rPr lang="es-ES_tradnl"/>
              <a:t>       p</a:t>
            </a:r>
            <a:r>
              <a:rPr lang="es-ES_tradnl" baseline="-25000"/>
              <a:t>2</a:t>
            </a:r>
            <a:r>
              <a:rPr lang="es-ES_tradnl"/>
              <a:t>·</a:t>
            </a:r>
            <a:r>
              <a:rPr lang="es-ES_tradnl" baseline="-25000"/>
              <a:t> </a:t>
            </a:r>
            <a:r>
              <a:rPr lang="es-ES_tradnl"/>
              <a:t>V</a:t>
            </a:r>
            <a:r>
              <a:rPr lang="es-ES_tradnl" baseline="-25000"/>
              <a:t>2                      </a:t>
            </a:r>
            <a:r>
              <a:rPr lang="es-ES_tradnl" baseline="-25000" smtClean="0"/>
              <a:t>       </a:t>
            </a:r>
            <a:r>
              <a:rPr lang="es-ES_tradnl"/>
              <a:t>p</a:t>
            </a:r>
            <a:r>
              <a:rPr lang="es-ES_tradnl" baseline="-25000"/>
              <a:t>1</a:t>
            </a:r>
            <a:r>
              <a:rPr lang="es-ES_tradnl"/>
              <a:t>·V</a:t>
            </a:r>
            <a:r>
              <a:rPr lang="es-ES_tradnl" baseline="-25000"/>
              <a:t>1</a:t>
            </a:r>
            <a:r>
              <a:rPr lang="es-ES_tradnl"/>
              <a:t>·T</a:t>
            </a:r>
            <a:r>
              <a:rPr lang="es-ES_tradnl" baseline="-25000"/>
              <a:t>2 </a:t>
            </a:r>
            <a:r>
              <a:rPr lang="es-ES_tradnl"/>
              <a:t/>
            </a:r>
            <a:br>
              <a:rPr lang="es-ES_tradnl"/>
            </a:br>
            <a:r>
              <a:rPr lang="es-ES_tradnl"/>
              <a:t>———  =</a:t>
            </a:r>
            <a:r>
              <a:rPr lang="es-ES_tradnl" baseline="-25000"/>
              <a:t> </a:t>
            </a:r>
            <a:r>
              <a:rPr lang="es-ES_tradnl"/>
              <a:t>————</a:t>
            </a:r>
            <a:r>
              <a:rPr lang="es-ES_tradnl" baseline="-25000"/>
              <a:t>  </a:t>
            </a:r>
            <a:r>
              <a:rPr lang="es-ES_tradnl">
                <a:sym typeface="Symbol" pitchFamily="18" charset="2"/>
              </a:rPr>
              <a:t></a:t>
            </a:r>
            <a:r>
              <a:rPr lang="es-ES_tradnl" baseline="-25000">
                <a:sym typeface="Symbol" pitchFamily="18" charset="2"/>
              </a:rPr>
              <a:t>   </a:t>
            </a:r>
            <a:r>
              <a:rPr lang="es-ES_tradnl">
                <a:sym typeface="Symbol" pitchFamily="18" charset="2"/>
              </a:rPr>
              <a:t>V</a:t>
            </a:r>
            <a:r>
              <a:rPr lang="es-ES_tradnl" baseline="-25000">
                <a:sym typeface="Symbol" pitchFamily="18" charset="2"/>
              </a:rPr>
              <a:t>2</a:t>
            </a:r>
            <a:r>
              <a:rPr lang="es-ES_tradnl">
                <a:sym typeface="Symbol" pitchFamily="18" charset="2"/>
              </a:rPr>
              <a:t> = </a:t>
            </a:r>
            <a:r>
              <a:rPr lang="es-ES_tradnl"/>
              <a:t>————— =</a:t>
            </a:r>
            <a:r>
              <a:rPr lang="es-ES_tradnl">
                <a:sym typeface="Symbol" pitchFamily="18" charset="2"/>
              </a:rPr>
              <a:t> </a:t>
            </a:r>
            <a:r>
              <a:rPr lang="es-ES_tradnl" baseline="-25000"/>
              <a:t/>
            </a:r>
            <a:br>
              <a:rPr lang="es-ES_tradnl" baseline="-25000"/>
            </a:br>
            <a:r>
              <a:rPr lang="es-ES_tradnl" baseline="-25000"/>
              <a:t>   </a:t>
            </a:r>
            <a:r>
              <a:rPr lang="es-ES_tradnl"/>
              <a:t>T</a:t>
            </a:r>
            <a:r>
              <a:rPr lang="es-ES_tradnl" baseline="-25000"/>
              <a:t>1</a:t>
            </a:r>
            <a:r>
              <a:rPr lang="es-ES_tradnl"/>
              <a:t>	     </a:t>
            </a:r>
            <a:r>
              <a:rPr lang="es-ES_tradnl" smtClean="0"/>
              <a:t>       T</a:t>
            </a:r>
            <a:r>
              <a:rPr lang="es-ES_tradnl" baseline="-25000" smtClean="0"/>
              <a:t>2</a:t>
            </a:r>
            <a:r>
              <a:rPr lang="es-ES_tradnl" baseline="-25000"/>
              <a:t>		</a:t>
            </a:r>
            <a:r>
              <a:rPr lang="es-ES_tradnl" baseline="-25000" smtClean="0"/>
              <a:t>            </a:t>
            </a:r>
            <a:r>
              <a:rPr lang="es-ES_tradnl"/>
              <a:t>p</a:t>
            </a:r>
            <a:r>
              <a:rPr lang="es-ES_tradnl" baseline="-25000"/>
              <a:t>2</a:t>
            </a:r>
            <a:r>
              <a:rPr lang="es-ES_tradnl"/>
              <a:t>·T</a:t>
            </a:r>
            <a:r>
              <a:rPr lang="es-ES_tradnl" baseline="-25000"/>
              <a:t>1 </a:t>
            </a:r>
          </a:p>
          <a:p>
            <a:pPr>
              <a:lnSpc>
                <a:spcPct val="80000"/>
              </a:lnSpc>
              <a:buFont typeface="Monotype Sorts" pitchFamily="2" charset="2"/>
              <a:buNone/>
            </a:pPr>
            <a:endParaRPr lang="es-ES_tradnl" baseline="-25000"/>
          </a:p>
          <a:p>
            <a:pPr>
              <a:lnSpc>
                <a:spcPct val="60000"/>
              </a:lnSpc>
              <a:buFont typeface="Monotype Sorts" pitchFamily="2" charset="2"/>
              <a:buNone/>
            </a:pPr>
            <a:r>
              <a:rPr lang="es-ES_tradnl"/>
              <a:t>          3 atm · 30 l ·</a:t>
            </a:r>
            <a:r>
              <a:rPr lang="es-ES_tradnl" baseline="-25000"/>
              <a:t> </a:t>
            </a:r>
            <a:r>
              <a:rPr lang="es-ES_tradnl"/>
              <a:t>273 K</a:t>
            </a:r>
            <a:br>
              <a:rPr lang="es-ES_tradnl"/>
            </a:br>
            <a:r>
              <a:rPr lang="es-ES_tradnl"/>
              <a:t>V</a:t>
            </a:r>
            <a:r>
              <a:rPr lang="es-ES_tradnl" baseline="-25000"/>
              <a:t>2 </a:t>
            </a:r>
            <a:r>
              <a:rPr lang="es-ES_tradnl"/>
              <a:t>= ——————————</a:t>
            </a:r>
            <a:r>
              <a:rPr lang="es-ES_tradnl" baseline="-25000"/>
              <a:t>  </a:t>
            </a:r>
            <a:r>
              <a:rPr lang="es-ES_tradnl">
                <a:sym typeface="Symbol" pitchFamily="18" charset="2"/>
              </a:rPr>
              <a:t>=  </a:t>
            </a:r>
            <a:r>
              <a:rPr lang="es-ES_tradnl" b="1">
                <a:solidFill>
                  <a:schemeClr val="accent1"/>
                </a:solidFill>
                <a:effectLst>
                  <a:outerShdw blurRad="38100" dist="38100" dir="2700000" algn="tl">
                    <a:srgbClr val="C0C0C0"/>
                  </a:outerShdw>
                </a:effectLst>
                <a:sym typeface="Symbol" pitchFamily="18" charset="2"/>
              </a:rPr>
              <a:t>83’86 litros</a:t>
            </a:r>
            <a:r>
              <a:rPr lang="es-ES_tradnl" baseline="-25000">
                <a:sym typeface="Symbol" pitchFamily="18" charset="2"/>
              </a:rPr>
              <a:t>                        		</a:t>
            </a:r>
            <a:r>
              <a:rPr lang="es-ES_tradnl"/>
              <a:t>1 atm · 293 K</a:t>
            </a:r>
          </a:p>
        </p:txBody>
      </p:sp>
    </p:spTree>
    <p:extLst>
      <p:ext uri="{BB962C8B-B14F-4D97-AF65-F5344CB8AC3E}">
        <p14:creationId xmlns:p14="http://schemas.microsoft.com/office/powerpoint/2010/main" val="330683702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0244">
                                            <p:txEl>
                                              <p:pRg st="1" end="1"/>
                                            </p:txEl>
                                          </p:spTgt>
                                        </p:tgtEl>
                                        <p:attrNameLst>
                                          <p:attrName>style.visibility</p:attrName>
                                        </p:attrNameLst>
                                      </p:cBhvr>
                                      <p:to>
                                        <p:strVal val="visible"/>
                                      </p:to>
                                    </p:set>
                                    <p:anim to="" calcmode="lin" valueType="num">
                                      <p:cBhvr>
                                        <p:cTn id="7" dur="1" fill="hold"/>
                                        <p:tgtEl>
                                          <p:spTgt spid="10244">
                                            <p:txEl>
                                              <p:pRg st="1" end="1"/>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0244">
                                            <p:txEl>
                                              <p:pRg st="3" end="3"/>
                                            </p:txEl>
                                          </p:spTgt>
                                        </p:tgtEl>
                                        <p:attrNameLst>
                                          <p:attrName>style.visibility</p:attrName>
                                        </p:attrNameLst>
                                      </p:cBhvr>
                                      <p:to>
                                        <p:strVal val="visible"/>
                                      </p:to>
                                    </p:set>
                                    <p:anim to="" calcmode="lin" valueType="num">
                                      <p:cBhvr>
                                        <p:cTn id="12" dur="1" fill="hold"/>
                                        <p:tgtEl>
                                          <p:spTgt spid="10244">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81000" y="685800"/>
            <a:ext cx="8763000" cy="1295400"/>
          </a:xfrm>
        </p:spPr>
        <p:txBody>
          <a:bodyPr>
            <a:normAutofit fontScale="90000"/>
          </a:bodyPr>
          <a:lstStyle/>
          <a:p>
            <a:pPr marL="566738" indent="-566738"/>
            <a:r>
              <a:rPr lang="es-ES_tradnl" sz="3200" b="1" u="sng">
                <a:solidFill>
                  <a:schemeClr val="accent1"/>
                </a:solidFill>
                <a:effectLst>
                  <a:outerShdw blurRad="38100" dist="38100" dir="2700000" algn="tl">
                    <a:srgbClr val="C0C0C0"/>
                  </a:outerShdw>
                </a:effectLst>
              </a:rPr>
              <a:t>Ejercicio:</a:t>
            </a:r>
            <a:r>
              <a:rPr lang="es-ES_tradnl" sz="2800">
                <a:solidFill>
                  <a:schemeClr val="hlink"/>
                </a:solidFill>
              </a:rPr>
              <a:t> Calcula la masa molecular de un gas, sabiendo que 32,7 g del mismo ocupan a 50ºC y 3040 mm de Hg de presión un volumen de 6765 ml</a:t>
            </a:r>
          </a:p>
        </p:txBody>
      </p:sp>
      <p:sp>
        <p:nvSpPr>
          <p:cNvPr id="21507" name="Rectangle 3"/>
          <p:cNvSpPr>
            <a:spLocks noGrp="1" noChangeArrowheads="1"/>
          </p:cNvSpPr>
          <p:nvPr>
            <p:ph type="body" idx="1"/>
          </p:nvPr>
        </p:nvSpPr>
        <p:spPr>
          <a:xfrm>
            <a:off x="467544" y="2362200"/>
            <a:ext cx="8676456" cy="4171950"/>
          </a:xfrm>
        </p:spPr>
        <p:txBody>
          <a:bodyPr/>
          <a:lstStyle/>
          <a:p>
            <a:pPr marL="0" indent="0">
              <a:lnSpc>
                <a:spcPct val="60000"/>
              </a:lnSpc>
              <a:buFont typeface="Monotype Sorts" pitchFamily="2" charset="2"/>
              <a:buNone/>
            </a:pPr>
            <a:r>
              <a:rPr lang="es-ES_tradnl" sz="2800" dirty="0"/>
              <a:t>   Como</a:t>
            </a:r>
            <a:r>
              <a:rPr lang="es-ES_tradnl" dirty="0"/>
              <a:t> </a:t>
            </a:r>
          </a:p>
          <a:p>
            <a:pPr marL="0" indent="0">
              <a:lnSpc>
                <a:spcPct val="60000"/>
              </a:lnSpc>
              <a:buFont typeface="Monotype Sorts" pitchFamily="2" charset="2"/>
              <a:buNone/>
            </a:pPr>
            <a:r>
              <a:rPr lang="es-ES_tradnl" sz="2800" dirty="0"/>
              <a:t>         m 		     		 	</a:t>
            </a:r>
            <a:r>
              <a:rPr lang="es-ES_tradnl" sz="2800" dirty="0" err="1"/>
              <a:t>m</a:t>
            </a:r>
            <a:r>
              <a:rPr lang="es-ES_tradnl" sz="2800" dirty="0"/>
              <a:t/>
            </a:r>
            <a:br>
              <a:rPr lang="es-ES_tradnl" sz="2800" dirty="0"/>
            </a:br>
            <a:r>
              <a:rPr lang="es-ES_tradnl" sz="2800" dirty="0"/>
              <a:t>   n =—— </a:t>
            </a:r>
            <a:r>
              <a:rPr lang="es-ES_tradnl" sz="2800" dirty="0">
                <a:sym typeface="Symbol" pitchFamily="18" charset="2"/>
              </a:rPr>
              <a:t>		    p · V = </a:t>
            </a:r>
            <a:r>
              <a:rPr lang="es-ES_tradnl" sz="2800" dirty="0"/>
              <a:t>—— · R · T</a:t>
            </a:r>
            <a:r>
              <a:rPr lang="es-ES_tradnl" sz="2800" dirty="0">
                <a:sym typeface="Symbol" pitchFamily="18" charset="2"/>
              </a:rPr>
              <a:t/>
            </a:r>
            <a:br>
              <a:rPr lang="es-ES_tradnl" sz="2800" dirty="0">
                <a:sym typeface="Symbol" pitchFamily="18" charset="2"/>
              </a:rPr>
            </a:br>
            <a:r>
              <a:rPr lang="es-ES_tradnl" sz="2800" dirty="0"/>
              <a:t>         M		     			</a:t>
            </a:r>
            <a:r>
              <a:rPr lang="es-ES_tradnl" sz="2800" dirty="0" err="1"/>
              <a:t>M</a:t>
            </a:r>
            <a:endParaRPr lang="es-ES_tradnl" dirty="0"/>
          </a:p>
          <a:p>
            <a:pPr marL="0" indent="0">
              <a:lnSpc>
                <a:spcPct val="60000"/>
              </a:lnSpc>
              <a:buFont typeface="Monotype Sorts" pitchFamily="2" charset="2"/>
              <a:buNone/>
            </a:pPr>
            <a:endParaRPr lang="es-ES_tradnl" dirty="0"/>
          </a:p>
          <a:p>
            <a:pPr marL="0" indent="0">
              <a:lnSpc>
                <a:spcPct val="60000"/>
              </a:lnSpc>
              <a:buFont typeface="Monotype Sorts" pitchFamily="2" charset="2"/>
              <a:buNone/>
            </a:pPr>
            <a:r>
              <a:rPr lang="es-ES_tradnl" sz="2800" dirty="0"/>
              <a:t>   Despejando M queda:</a:t>
            </a:r>
            <a:r>
              <a:rPr lang="es-ES_tradnl" dirty="0"/>
              <a:t> </a:t>
            </a:r>
          </a:p>
          <a:p>
            <a:pPr marL="0" indent="0">
              <a:lnSpc>
                <a:spcPct val="60000"/>
              </a:lnSpc>
              <a:buFont typeface="Monotype Sorts" pitchFamily="2" charset="2"/>
              <a:buNone/>
            </a:pPr>
            <a:r>
              <a:rPr lang="es-ES_tradnl" sz="2800" dirty="0"/>
              <a:t> </a:t>
            </a:r>
          </a:p>
          <a:p>
            <a:pPr marL="0" indent="0">
              <a:lnSpc>
                <a:spcPct val="60000"/>
              </a:lnSpc>
              <a:buFont typeface="Monotype Sorts" pitchFamily="2" charset="2"/>
              <a:buNone/>
            </a:pPr>
            <a:r>
              <a:rPr lang="es-ES_tradnl" sz="2700" dirty="0"/>
              <a:t>       </a:t>
            </a:r>
            <a:r>
              <a:rPr lang="es-ES_tradnl" sz="2600" dirty="0"/>
              <a:t>m ·R ·T      32,7 g ·0’082 atm ·L ·323 K     760 mm Hg</a:t>
            </a:r>
            <a:br>
              <a:rPr lang="es-ES_tradnl" sz="2600" dirty="0"/>
            </a:br>
            <a:r>
              <a:rPr lang="es-ES_tradnl" sz="2600" dirty="0"/>
              <a:t> M= ———— =——————————————— ·——————  </a:t>
            </a:r>
            <a:br>
              <a:rPr lang="es-ES_tradnl" sz="2600" dirty="0"/>
            </a:br>
            <a:r>
              <a:rPr lang="es-ES_tradnl" sz="2600" dirty="0"/>
              <a:t>        p · V	     </a:t>
            </a:r>
            <a:r>
              <a:rPr lang="es-ES_tradnl" sz="2600" dirty="0" smtClean="0"/>
              <a:t>6,765 </a:t>
            </a:r>
            <a:r>
              <a:rPr lang="es-ES_tradnl" sz="2600" dirty="0"/>
              <a:t>L ·3040 mm Hg       </a:t>
            </a:r>
            <a:endParaRPr lang="es-ES_tradnl" sz="2600" dirty="0" smtClean="0"/>
          </a:p>
          <a:p>
            <a:pPr marL="0" indent="0">
              <a:lnSpc>
                <a:spcPct val="60000"/>
              </a:lnSpc>
              <a:buFont typeface="Monotype Sorts" pitchFamily="2" charset="2"/>
              <a:buNone/>
            </a:pPr>
            <a:endParaRPr lang="es-ES_tradnl" sz="2600" b="1" dirty="0"/>
          </a:p>
          <a:p>
            <a:pPr marL="0" indent="0">
              <a:lnSpc>
                <a:spcPct val="60000"/>
              </a:lnSpc>
              <a:buFont typeface="Monotype Sorts" pitchFamily="2" charset="2"/>
              <a:buNone/>
            </a:pPr>
            <a:r>
              <a:rPr lang="es-ES_tradnl" b="1" dirty="0"/>
              <a:t>	                 </a:t>
            </a:r>
            <a:r>
              <a:rPr lang="es-ES_tradnl" b="1" dirty="0">
                <a:solidFill>
                  <a:schemeClr val="accent1"/>
                </a:solidFill>
              </a:rPr>
              <a:t>M = 32,0 g/mol</a:t>
            </a:r>
          </a:p>
        </p:txBody>
      </p:sp>
    </p:spTree>
    <p:extLst>
      <p:ext uri="{BB962C8B-B14F-4D97-AF65-F5344CB8AC3E}">
        <p14:creationId xmlns:p14="http://schemas.microsoft.com/office/powerpoint/2010/main" val="3801593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507">
                                            <p:txEl>
                                              <p:pRg st="1" end="1"/>
                                            </p:txEl>
                                          </p:spTgt>
                                        </p:tgtEl>
                                        <p:attrNameLst>
                                          <p:attrName>style.visibility</p:attrName>
                                        </p:attrNameLst>
                                      </p:cBhvr>
                                      <p:to>
                                        <p:strVal val="visible"/>
                                      </p:to>
                                    </p:set>
                                    <p:anim calcmode="lin" valueType="num">
                                      <p:cBhvr additive="base">
                                        <p:cTn id="13" dur="500" fill="hold"/>
                                        <p:tgtEl>
                                          <p:spTgt spid="215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5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anim calcmode="lin" valueType="num">
                                      <p:cBhvr additive="base">
                                        <p:cTn id="19" dur="500" fill="hold"/>
                                        <p:tgtEl>
                                          <p:spTgt spid="2150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5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507">
                                            <p:txEl>
                                              <p:pRg st="4" end="4"/>
                                            </p:txEl>
                                          </p:spTgt>
                                        </p:tgtEl>
                                        <p:attrNameLst>
                                          <p:attrName>style.visibility</p:attrName>
                                        </p:attrNameLst>
                                      </p:cBhvr>
                                      <p:to>
                                        <p:strVal val="visible"/>
                                      </p:to>
                                    </p:set>
                                    <p:anim calcmode="lin" valueType="num">
                                      <p:cBhvr additive="base">
                                        <p:cTn id="25" dur="500" fill="hold"/>
                                        <p:tgtEl>
                                          <p:spTgt spid="2150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50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507">
                                            <p:txEl>
                                              <p:pRg st="5" end="5"/>
                                            </p:txEl>
                                          </p:spTgt>
                                        </p:tgtEl>
                                        <p:attrNameLst>
                                          <p:attrName>style.visibility</p:attrName>
                                        </p:attrNameLst>
                                      </p:cBhvr>
                                      <p:to>
                                        <p:strVal val="visible"/>
                                      </p:to>
                                    </p:set>
                                    <p:anim calcmode="lin" valueType="num">
                                      <p:cBhvr additive="base">
                                        <p:cTn id="31" dur="500" fill="hold"/>
                                        <p:tgtEl>
                                          <p:spTgt spid="2150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50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507">
                                            <p:txEl>
                                              <p:pRg st="7" end="7"/>
                                            </p:txEl>
                                          </p:spTgt>
                                        </p:tgtEl>
                                        <p:attrNameLst>
                                          <p:attrName>style.visibility</p:attrName>
                                        </p:attrNameLst>
                                      </p:cBhvr>
                                      <p:to>
                                        <p:strVal val="visible"/>
                                      </p:to>
                                    </p:set>
                                    <p:anim calcmode="lin" valueType="num">
                                      <p:cBhvr additive="base">
                                        <p:cTn id="37" dur="500" fill="hold"/>
                                        <p:tgtEl>
                                          <p:spTgt spid="21507">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50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4 Marcador de número de diapositiva"/>
          <p:cNvSpPr>
            <a:spLocks noGrp="1"/>
          </p:cNvSpPr>
          <p:nvPr>
            <p:ph type="sldNum" sz="quarter" idx="11"/>
          </p:nvPr>
        </p:nvSpPr>
        <p:spPr/>
        <p:txBody>
          <a:bodyPr/>
          <a:lstStyle/>
          <a:p>
            <a:fld id="{B4E6F15E-CC02-48FF-854E-114E6EC75D69}" type="slidenum">
              <a:rPr lang="en-US"/>
              <a:pPr/>
              <a:t>46</a:t>
            </a:fld>
            <a:endParaRPr lang="en-US" sz="1400"/>
          </a:p>
        </p:txBody>
      </p:sp>
      <p:sp>
        <p:nvSpPr>
          <p:cNvPr id="15363" name="Rectangle 3"/>
          <p:cNvSpPr>
            <a:spLocks noGrp="1" noChangeArrowheads="1"/>
          </p:cNvSpPr>
          <p:nvPr>
            <p:ph type="body" idx="1"/>
          </p:nvPr>
        </p:nvSpPr>
        <p:spPr>
          <a:xfrm>
            <a:off x="457200" y="1885950"/>
            <a:ext cx="8686800" cy="4171950"/>
          </a:xfrm>
          <a:ln/>
          <a:extLst>
            <a:ext uri="{91240B29-F687-4F45-9708-019B960494DF}">
              <a14:hiddenLine xmlns:a14="http://schemas.microsoft.com/office/drawing/2010/main" w="9525">
                <a:solidFill>
                  <a:schemeClr val="accent1"/>
                </a:solidFill>
                <a:miter lim="800000"/>
                <a:headEnd/>
                <a:tailEnd/>
              </a14:hiddenLine>
            </a:ext>
          </a:extLst>
        </p:spPr>
        <p:txBody>
          <a:bodyPr/>
          <a:lstStyle/>
          <a:p>
            <a:pPr>
              <a:lnSpc>
                <a:spcPct val="60000"/>
              </a:lnSpc>
              <a:spcBef>
                <a:spcPct val="50000"/>
              </a:spcBef>
              <a:spcAft>
                <a:spcPct val="40000"/>
              </a:spcAft>
            </a:pPr>
            <a:r>
              <a:rPr lang="es-ES_tradnl"/>
              <a:t>Despejando el volumen:</a:t>
            </a:r>
          </a:p>
          <a:p>
            <a:pPr>
              <a:lnSpc>
                <a:spcPct val="60000"/>
              </a:lnSpc>
              <a:spcBef>
                <a:spcPct val="50000"/>
              </a:spcBef>
              <a:spcAft>
                <a:spcPct val="40000"/>
              </a:spcAft>
            </a:pPr>
            <a:r>
              <a:rPr lang="es-ES_tradnl"/>
              <a:t>     </a:t>
            </a:r>
            <a:r>
              <a:rPr lang="es-ES_tradnl" smtClean="0"/>
              <a:t>       </a:t>
            </a:r>
            <a:r>
              <a:rPr lang="es-ES_tradnl" sz="2800"/>
              <a:t>n · R · T  </a:t>
            </a:r>
            <a:r>
              <a:rPr lang="es-ES_tradnl" sz="2800" smtClean="0"/>
              <a:t>      </a:t>
            </a:r>
            <a:r>
              <a:rPr lang="es-ES_tradnl" sz="2800"/>
              <a:t>1 mol · 0’082 atm · L · 273 K </a:t>
            </a:r>
            <a:br>
              <a:rPr lang="es-ES_tradnl" sz="2800"/>
            </a:br>
            <a:r>
              <a:rPr lang="es-ES_tradnl" sz="2800"/>
              <a:t>V= ————— = ——————————————— =</a:t>
            </a:r>
            <a:br>
              <a:rPr lang="es-ES_tradnl" sz="2800"/>
            </a:br>
            <a:r>
              <a:rPr lang="es-ES_tradnl" sz="2800"/>
              <a:t>           p		    mol · K		1 atm</a:t>
            </a:r>
          </a:p>
          <a:p>
            <a:pPr>
              <a:lnSpc>
                <a:spcPct val="60000"/>
              </a:lnSpc>
            </a:pPr>
            <a:r>
              <a:rPr lang="es-ES_tradnl" sz="2800"/>
              <a:t>=  </a:t>
            </a:r>
            <a:r>
              <a:rPr lang="es-ES_tradnl" sz="2800" b="1">
                <a:solidFill>
                  <a:schemeClr val="accent1"/>
                </a:solidFill>
              </a:rPr>
              <a:t>22’4 litros</a:t>
            </a:r>
            <a:endParaRPr lang="es-ES_tradnl" sz="2800"/>
          </a:p>
          <a:p>
            <a:pPr>
              <a:lnSpc>
                <a:spcPct val="60000"/>
              </a:lnSpc>
            </a:pPr>
            <a:endParaRPr lang="es-ES_tradnl" sz="2800"/>
          </a:p>
          <a:p>
            <a:pPr>
              <a:lnSpc>
                <a:spcPct val="90000"/>
              </a:lnSpc>
            </a:pPr>
            <a:r>
              <a:rPr lang="es-ES_tradnl" sz="2800"/>
              <a:t>El volumen de un mol (V/n) se denomina</a:t>
            </a:r>
            <a:br>
              <a:rPr lang="es-ES_tradnl" sz="2800"/>
            </a:br>
            <a:r>
              <a:rPr lang="es-ES_tradnl" sz="2800" b="1">
                <a:solidFill>
                  <a:schemeClr val="accent1"/>
                </a:solidFill>
                <a:effectLst>
                  <a:outerShdw blurRad="38100" dist="38100" dir="2700000" algn="tl">
                    <a:srgbClr val="C0C0C0"/>
                  </a:outerShdw>
                </a:effectLst>
              </a:rPr>
              <a:t>Volumen molar</a:t>
            </a:r>
            <a:r>
              <a:rPr lang="es-ES_tradnl" sz="2800" b="1"/>
              <a:t> </a:t>
            </a:r>
            <a:r>
              <a:rPr lang="es-ES_tradnl" sz="2800"/>
              <a:t>que se expresa como</a:t>
            </a:r>
            <a:br>
              <a:rPr lang="es-ES_tradnl" sz="2800"/>
            </a:br>
            <a:r>
              <a:rPr lang="es-ES_tradnl" sz="2800" b="1">
                <a:solidFill>
                  <a:schemeClr val="accent1"/>
                </a:solidFill>
              </a:rPr>
              <a:t>22’4 L/mol </a:t>
            </a:r>
            <a:r>
              <a:rPr lang="es-ES_tradnl" sz="2800"/>
              <a:t>y es idéntico para todos los gases tal y como indica la hipótesis de Avogadro.</a:t>
            </a:r>
          </a:p>
        </p:txBody>
      </p:sp>
      <p:grpSp>
        <p:nvGrpSpPr>
          <p:cNvPr id="15379" name="Group 19"/>
          <p:cNvGrpSpPr>
            <a:grpSpLocks/>
          </p:cNvGrpSpPr>
          <p:nvPr/>
        </p:nvGrpSpPr>
        <p:grpSpPr bwMode="auto">
          <a:xfrm>
            <a:off x="1295400" y="2514600"/>
            <a:ext cx="6648450" cy="1600200"/>
            <a:chOff x="816" y="1584"/>
            <a:chExt cx="4188" cy="1008"/>
          </a:xfrm>
        </p:grpSpPr>
        <p:sp>
          <p:nvSpPr>
            <p:cNvPr id="15364" name="Line 4"/>
            <p:cNvSpPr>
              <a:spLocks noChangeShapeType="1"/>
            </p:cNvSpPr>
            <p:nvPr/>
          </p:nvSpPr>
          <p:spPr bwMode="auto">
            <a:xfrm flipH="1">
              <a:off x="2256" y="1968"/>
              <a:ext cx="486" cy="24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5367" name="Line 7"/>
            <p:cNvSpPr>
              <a:spLocks noChangeShapeType="1"/>
            </p:cNvSpPr>
            <p:nvPr/>
          </p:nvSpPr>
          <p:spPr bwMode="auto">
            <a:xfrm flipH="1">
              <a:off x="2304" y="1632"/>
              <a:ext cx="486" cy="24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5368" name="Line 8"/>
            <p:cNvSpPr>
              <a:spLocks noChangeShapeType="1"/>
            </p:cNvSpPr>
            <p:nvPr/>
          </p:nvSpPr>
          <p:spPr bwMode="auto">
            <a:xfrm flipH="1">
              <a:off x="3600" y="1632"/>
              <a:ext cx="486" cy="24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5369" name="Line 9"/>
            <p:cNvSpPr>
              <a:spLocks noChangeShapeType="1"/>
            </p:cNvSpPr>
            <p:nvPr/>
          </p:nvSpPr>
          <p:spPr bwMode="auto">
            <a:xfrm flipH="1">
              <a:off x="3888" y="1968"/>
              <a:ext cx="486" cy="249"/>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5370" name="Line 10"/>
            <p:cNvSpPr>
              <a:spLocks noChangeShapeType="1"/>
            </p:cNvSpPr>
            <p:nvPr/>
          </p:nvSpPr>
          <p:spPr bwMode="auto">
            <a:xfrm>
              <a:off x="2928" y="1920"/>
              <a:ext cx="108" cy="288"/>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5371" name="Line 11"/>
            <p:cNvSpPr>
              <a:spLocks noChangeShapeType="1"/>
            </p:cNvSpPr>
            <p:nvPr/>
          </p:nvSpPr>
          <p:spPr bwMode="auto">
            <a:xfrm>
              <a:off x="4896" y="1584"/>
              <a:ext cx="108" cy="288"/>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15372" name="Rectangle 12"/>
            <p:cNvSpPr>
              <a:spLocks noChangeArrowheads="1"/>
            </p:cNvSpPr>
            <p:nvPr/>
          </p:nvSpPr>
          <p:spPr bwMode="auto">
            <a:xfrm>
              <a:off x="816" y="2160"/>
              <a:ext cx="1296" cy="43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grpSp>
      <p:sp>
        <p:nvSpPr>
          <p:cNvPr id="15362" name="Rectangle 2"/>
          <p:cNvSpPr>
            <a:spLocks noGrp="1" noChangeArrowheads="1"/>
          </p:cNvSpPr>
          <p:nvPr>
            <p:ph type="title"/>
          </p:nvPr>
        </p:nvSpPr>
        <p:spPr>
          <a:xfrm>
            <a:off x="406400" y="228600"/>
            <a:ext cx="8356600" cy="1371600"/>
          </a:xfrm>
        </p:spPr>
        <p:txBody>
          <a:bodyPr/>
          <a:lstStyle/>
          <a:p>
            <a:pPr marL="566738" indent="-566738"/>
            <a:r>
              <a:rPr lang="es-ES_tradnl" sz="3200" b="1" u="sng">
                <a:solidFill>
                  <a:schemeClr val="accent1"/>
                </a:solidFill>
                <a:effectLst>
                  <a:outerShdw blurRad="38100" dist="38100" dir="2700000" algn="tl">
                    <a:srgbClr val="C0C0C0"/>
                  </a:outerShdw>
                </a:effectLst>
              </a:rPr>
              <a:t>Ejercicio:</a:t>
            </a:r>
            <a:r>
              <a:rPr lang="es-ES_tradnl" sz="2800">
                <a:solidFill>
                  <a:schemeClr val="hlink"/>
                </a:solidFill>
              </a:rPr>
              <a:t> ¿Qué volumen ocupará un  mol de cualquier gas en condiciones normales?</a:t>
            </a:r>
          </a:p>
        </p:txBody>
      </p:sp>
    </p:spTree>
    <p:extLst>
      <p:ext uri="{BB962C8B-B14F-4D97-AF65-F5344CB8AC3E}">
        <p14:creationId xmlns:p14="http://schemas.microsoft.com/office/powerpoint/2010/main" val="243207037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5363">
                                            <p:txEl>
                                              <p:pRg st="0" end="0"/>
                                            </p:txEl>
                                          </p:spTgt>
                                        </p:tgtEl>
                                        <p:attrNameLst>
                                          <p:attrName>style.visibility</p:attrName>
                                        </p:attrNameLst>
                                      </p:cBhvr>
                                      <p:to>
                                        <p:strVal val="visible"/>
                                      </p:to>
                                    </p:set>
                                    <p:anim to="" calcmode="lin" valueType="num">
                                      <p:cBhvr>
                                        <p:cTn id="7" dur="1" fill="hold"/>
                                        <p:tgtEl>
                                          <p:spTgt spid="15363">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5363">
                                            <p:txEl>
                                              <p:pRg st="1" end="1"/>
                                            </p:txEl>
                                          </p:spTgt>
                                        </p:tgtEl>
                                        <p:attrNameLst>
                                          <p:attrName>style.visibility</p:attrName>
                                        </p:attrNameLst>
                                      </p:cBhvr>
                                      <p:to>
                                        <p:strVal val="visible"/>
                                      </p:to>
                                    </p:set>
                                    <p:anim to="" calcmode="lin" valueType="num">
                                      <p:cBhvr>
                                        <p:cTn id="12" dur="1" fill="hold"/>
                                        <p:tgtEl>
                                          <p:spTgt spid="15363">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15363">
                                            <p:txEl>
                                              <p:pRg st="2" end="2"/>
                                            </p:txEl>
                                          </p:spTgt>
                                        </p:tgtEl>
                                        <p:attrNameLst>
                                          <p:attrName>style.visibility</p:attrName>
                                        </p:attrNameLst>
                                      </p:cBhvr>
                                      <p:to>
                                        <p:strVal val="visible"/>
                                      </p:to>
                                    </p:set>
                                    <p:anim to="" calcmode="lin" valueType="num">
                                      <p:cBhvr>
                                        <p:cTn id="17" dur="1" fill="hold"/>
                                        <p:tgtEl>
                                          <p:spTgt spid="15363">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15363">
                                            <p:txEl>
                                              <p:pRg st="4" end="4"/>
                                            </p:txEl>
                                          </p:spTgt>
                                        </p:tgtEl>
                                        <p:attrNameLst>
                                          <p:attrName>style.visibility</p:attrName>
                                        </p:attrNameLst>
                                      </p:cBhvr>
                                      <p:to>
                                        <p:strVal val="visible"/>
                                      </p:to>
                                    </p:set>
                                    <p:anim to="" calcmode="lin" valueType="num">
                                      <p:cBhvr>
                                        <p:cTn id="22" dur="1" fill="hold"/>
                                        <p:tgtEl>
                                          <p:spTgt spid="15363">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4 Marcador de número de diapositiva"/>
          <p:cNvSpPr>
            <a:spLocks noGrp="1"/>
          </p:cNvSpPr>
          <p:nvPr>
            <p:ph type="sldNum" sz="quarter" idx="11"/>
          </p:nvPr>
        </p:nvSpPr>
        <p:spPr/>
        <p:txBody>
          <a:bodyPr/>
          <a:lstStyle/>
          <a:p>
            <a:fld id="{01E210DC-E1B0-4FB4-95A7-D7F18B935989}" type="slidenum">
              <a:rPr lang="en-US"/>
              <a:pPr/>
              <a:t>47</a:t>
            </a:fld>
            <a:endParaRPr lang="en-US" sz="1400"/>
          </a:p>
        </p:txBody>
      </p:sp>
      <p:sp>
        <p:nvSpPr>
          <p:cNvPr id="31746" name="Rectangle 2"/>
          <p:cNvSpPr>
            <a:spLocks noGrp="1" noChangeArrowheads="1"/>
          </p:cNvSpPr>
          <p:nvPr>
            <p:ph type="title"/>
          </p:nvPr>
        </p:nvSpPr>
        <p:spPr>
          <a:xfrm>
            <a:off x="467544" y="692696"/>
            <a:ext cx="8692042" cy="1905000"/>
          </a:xfrm>
        </p:spPr>
        <p:txBody>
          <a:bodyPr/>
          <a:lstStyle/>
          <a:p>
            <a:pPr marL="566738" indent="-566738"/>
            <a:r>
              <a:rPr lang="es-ES_tradnl" sz="3200" b="1" u="sng" dirty="0">
                <a:solidFill>
                  <a:schemeClr val="accent1"/>
                </a:solidFill>
                <a:effectLst>
                  <a:outerShdw blurRad="38100" dist="38100" dir="2700000" algn="tl">
                    <a:srgbClr val="C0C0C0"/>
                  </a:outerShdw>
                </a:effectLst>
              </a:rPr>
              <a:t>Ejercicio:</a:t>
            </a:r>
            <a:r>
              <a:rPr lang="es-ES_tradnl" sz="2800" dirty="0">
                <a:solidFill>
                  <a:schemeClr val="hlink"/>
                </a:solidFill>
              </a:rPr>
              <a:t> </a:t>
            </a:r>
            <a:r>
              <a:rPr lang="es-ES_tradnl" sz="2600" dirty="0">
                <a:solidFill>
                  <a:schemeClr val="hlink"/>
                </a:solidFill>
              </a:rPr>
              <a:t>La densidad del gas butano (C</a:t>
            </a:r>
            <a:r>
              <a:rPr lang="es-ES_tradnl" sz="2600" baseline="-25000" dirty="0">
                <a:solidFill>
                  <a:schemeClr val="hlink"/>
                </a:solidFill>
              </a:rPr>
              <a:t>4</a:t>
            </a:r>
            <a:r>
              <a:rPr lang="es-ES_tradnl" sz="2600" dirty="0">
                <a:solidFill>
                  <a:schemeClr val="hlink"/>
                </a:solidFill>
              </a:rPr>
              <a:t>H</a:t>
            </a:r>
            <a:r>
              <a:rPr lang="es-ES_tradnl" sz="2600" baseline="-25000" dirty="0">
                <a:solidFill>
                  <a:schemeClr val="hlink"/>
                </a:solidFill>
              </a:rPr>
              <a:t>10</a:t>
            </a:r>
            <a:r>
              <a:rPr lang="es-ES_tradnl" sz="2600" dirty="0">
                <a:solidFill>
                  <a:schemeClr val="hlink"/>
                </a:solidFill>
              </a:rPr>
              <a:t>) es 1,71 g · l</a:t>
            </a:r>
            <a:r>
              <a:rPr lang="es-ES_tradnl" sz="2600" baseline="30000" dirty="0">
                <a:solidFill>
                  <a:schemeClr val="hlink"/>
                </a:solidFill>
              </a:rPr>
              <a:t>-1</a:t>
            </a:r>
            <a:r>
              <a:rPr lang="es-ES_tradnl" sz="2600" dirty="0">
                <a:solidFill>
                  <a:schemeClr val="hlink"/>
                </a:solidFill>
              </a:rPr>
              <a:t> cuando su temperatura es 75 ºC y la presión en el recinto en que se encuentra 640 mm </a:t>
            </a:r>
            <a:r>
              <a:rPr lang="es-ES_tradnl" sz="2600" dirty="0" err="1">
                <a:solidFill>
                  <a:schemeClr val="hlink"/>
                </a:solidFill>
              </a:rPr>
              <a:t>Hg.</a:t>
            </a:r>
            <a:r>
              <a:rPr lang="es-ES_tradnl" sz="2600" dirty="0">
                <a:solidFill>
                  <a:schemeClr val="hlink"/>
                </a:solidFill>
              </a:rPr>
              <a:t> Calcula su masa molar.</a:t>
            </a:r>
            <a:endParaRPr lang="es-ES_tradnl" sz="2600" dirty="0"/>
          </a:p>
        </p:txBody>
      </p:sp>
      <p:sp>
        <p:nvSpPr>
          <p:cNvPr id="31747" name="Rectangle 3"/>
          <p:cNvSpPr>
            <a:spLocks noGrp="1" noChangeArrowheads="1"/>
          </p:cNvSpPr>
          <p:nvPr>
            <p:ph type="body" idx="1"/>
          </p:nvPr>
        </p:nvSpPr>
        <p:spPr>
          <a:xfrm>
            <a:off x="304800" y="2852936"/>
            <a:ext cx="8839200" cy="3619500"/>
          </a:xfrm>
        </p:spPr>
        <p:txBody>
          <a:bodyPr>
            <a:normAutofit fontScale="92500" lnSpcReduction="10000"/>
          </a:bodyPr>
          <a:lstStyle/>
          <a:p>
            <a:pPr>
              <a:lnSpc>
                <a:spcPct val="90000"/>
              </a:lnSpc>
              <a:buNone/>
            </a:pPr>
            <a:r>
              <a:rPr lang="es-ES_tradnl" sz="2600" dirty="0"/>
              <a:t>Como:  n  = m / M(C</a:t>
            </a:r>
            <a:r>
              <a:rPr lang="es-ES_tradnl" sz="2600" baseline="-25000" dirty="0"/>
              <a:t>4</a:t>
            </a:r>
            <a:r>
              <a:rPr lang="es-ES_tradnl" sz="2600" dirty="0"/>
              <a:t>H</a:t>
            </a:r>
            <a:r>
              <a:rPr lang="es-ES_tradnl" sz="2600" baseline="-25000" dirty="0"/>
              <a:t>10</a:t>
            </a:r>
            <a:r>
              <a:rPr lang="es-ES_tradnl" sz="2600" dirty="0"/>
              <a:t>)  y densidad:  </a:t>
            </a:r>
            <a:r>
              <a:rPr lang="es-ES_tradnl" sz="2600" dirty="0">
                <a:sym typeface="Symbol" pitchFamily="18" charset="2"/>
              </a:rPr>
              <a:t>d</a:t>
            </a:r>
            <a:r>
              <a:rPr lang="es-ES_tradnl" sz="2600" dirty="0"/>
              <a:t> = m / V</a:t>
            </a:r>
          </a:p>
          <a:p>
            <a:pPr>
              <a:lnSpc>
                <a:spcPct val="90000"/>
              </a:lnSpc>
              <a:buNone/>
            </a:pPr>
            <a:r>
              <a:rPr lang="es-ES_tradnl" sz="2600" dirty="0"/>
              <a:t>P · V = n · R · T = (m/M) · R · T  </a:t>
            </a:r>
          </a:p>
          <a:p>
            <a:pPr>
              <a:lnSpc>
                <a:spcPct val="60000"/>
              </a:lnSpc>
              <a:spcBef>
                <a:spcPct val="50000"/>
              </a:spcBef>
              <a:spcAft>
                <a:spcPct val="30000"/>
              </a:spcAft>
              <a:buNone/>
            </a:pPr>
            <a:r>
              <a:rPr lang="es-ES_tradnl" sz="2600" dirty="0"/>
              <a:t>de donde:  		m · R · T 	   </a:t>
            </a:r>
            <a:r>
              <a:rPr lang="es-ES_tradnl" sz="2600" dirty="0">
                <a:sym typeface="Symbol" pitchFamily="18" charset="2"/>
              </a:rPr>
              <a:t>d ·</a:t>
            </a:r>
            <a:r>
              <a:rPr lang="es-ES_tradnl" sz="2600" dirty="0"/>
              <a:t> R · T </a:t>
            </a:r>
            <a:br>
              <a:rPr lang="es-ES_tradnl" sz="2600" dirty="0"/>
            </a:br>
            <a:r>
              <a:rPr lang="es-ES_tradnl" sz="2600" dirty="0"/>
              <a:t>			M = —————— = ————</a:t>
            </a:r>
            <a:br>
              <a:rPr lang="es-ES_tradnl" sz="2600" dirty="0"/>
            </a:br>
            <a:r>
              <a:rPr lang="es-ES_tradnl" sz="2600" dirty="0"/>
              <a:t>			 	   P · V 	        p</a:t>
            </a:r>
          </a:p>
          <a:p>
            <a:pPr>
              <a:lnSpc>
                <a:spcPct val="60000"/>
              </a:lnSpc>
              <a:spcBef>
                <a:spcPct val="50000"/>
              </a:spcBef>
              <a:spcAft>
                <a:spcPct val="30000"/>
              </a:spcAft>
              <a:buNone/>
            </a:pPr>
            <a:r>
              <a:rPr lang="es-ES_tradnl" sz="2600" dirty="0"/>
              <a:t> 	 1,71 g · 0,082 atm · L · 348,15 K    760 mm Hg</a:t>
            </a:r>
            <a:br>
              <a:rPr lang="es-ES_tradnl" sz="2600" dirty="0"/>
            </a:br>
            <a:r>
              <a:rPr lang="es-ES_tradnl" sz="2600" dirty="0"/>
              <a:t>M = ———————————————— · —————— =</a:t>
            </a:r>
            <a:br>
              <a:rPr lang="es-ES_tradnl" sz="2600" dirty="0"/>
            </a:br>
            <a:r>
              <a:rPr lang="es-ES_tradnl" sz="2600" dirty="0"/>
              <a:t>	      L ·	  mol · K · 640 mm Hg      1 atm</a:t>
            </a:r>
          </a:p>
          <a:p>
            <a:pPr>
              <a:lnSpc>
                <a:spcPct val="90000"/>
              </a:lnSpc>
              <a:buNone/>
            </a:pPr>
            <a:r>
              <a:rPr lang="es-ES_tradnl" sz="2600" dirty="0"/>
              <a:t>M= </a:t>
            </a:r>
            <a:r>
              <a:rPr lang="es-ES_tradnl" sz="2600" b="1" u="sng" dirty="0">
                <a:solidFill>
                  <a:schemeClr val="accent1"/>
                </a:solidFill>
                <a:effectLst>
                  <a:outerShdw blurRad="38100" dist="38100" dir="2700000" algn="tl">
                    <a:srgbClr val="C0C0C0"/>
                  </a:outerShdw>
                </a:effectLst>
              </a:rPr>
              <a:t>58 g/mol</a:t>
            </a:r>
            <a:r>
              <a:rPr lang="es-ES_tradnl" sz="2600" dirty="0"/>
              <a:t>     que coincide con el valor numérico calculado a partir de M</a:t>
            </a:r>
            <a:r>
              <a:rPr lang="es-ES_tradnl" sz="2600" baseline="-25000" dirty="0"/>
              <a:t>at</a:t>
            </a:r>
            <a:r>
              <a:rPr kumimoji="0" lang="es-ES_tradnl" sz="2600" dirty="0"/>
              <a:t>:</a:t>
            </a:r>
            <a:endParaRPr lang="es-ES_tradnl" sz="2600" dirty="0"/>
          </a:p>
          <a:p>
            <a:pPr>
              <a:lnSpc>
                <a:spcPct val="90000"/>
              </a:lnSpc>
              <a:buNone/>
            </a:pPr>
            <a:r>
              <a:rPr lang="es-ES_tradnl" sz="2400" dirty="0"/>
              <a:t>M (C</a:t>
            </a:r>
            <a:r>
              <a:rPr lang="es-ES_tradnl" sz="2400" baseline="-25000" dirty="0"/>
              <a:t>4</a:t>
            </a:r>
            <a:r>
              <a:rPr lang="es-ES_tradnl" sz="2400" dirty="0"/>
              <a:t>H</a:t>
            </a:r>
            <a:r>
              <a:rPr lang="es-ES_tradnl" sz="2400" baseline="-25000" dirty="0"/>
              <a:t>10</a:t>
            </a:r>
            <a:r>
              <a:rPr lang="es-ES_tradnl" sz="2400" dirty="0"/>
              <a:t>) = 4 M</a:t>
            </a:r>
            <a:r>
              <a:rPr lang="es-ES_tradnl" sz="2400" baseline="-25000" dirty="0"/>
              <a:t>at</a:t>
            </a:r>
            <a:r>
              <a:rPr lang="es-ES_tradnl" sz="2400" dirty="0"/>
              <a:t>(C) +10 M</a:t>
            </a:r>
            <a:r>
              <a:rPr lang="es-ES_tradnl" sz="2400" baseline="-25000" dirty="0"/>
              <a:t>at</a:t>
            </a:r>
            <a:r>
              <a:rPr lang="es-ES_tradnl" sz="2400" dirty="0"/>
              <a:t>(H)= 4 ·12 u + 10 ·1 u = 58 u</a:t>
            </a:r>
          </a:p>
        </p:txBody>
      </p:sp>
    </p:spTree>
    <p:extLst>
      <p:ext uri="{BB962C8B-B14F-4D97-AF65-F5344CB8AC3E}">
        <p14:creationId xmlns:p14="http://schemas.microsoft.com/office/powerpoint/2010/main" val="14036324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961340CF-09FA-4A38-8948-1DF200AFF3D4}" type="slidenum">
              <a:rPr lang="es-ES" sz="1200">
                <a:latin typeface="Arial Black" pitchFamily="34" charset="0"/>
              </a:rPr>
              <a:pPr algn="r" eaLnBrk="1" hangingPunct="1"/>
              <a:t>48</a:t>
            </a:fld>
            <a:endParaRPr lang="es-ES" sz="1200">
              <a:latin typeface="Arial Black" pitchFamily="34" charset="0"/>
            </a:endParaRPr>
          </a:p>
        </p:txBody>
      </p:sp>
      <p:sp>
        <p:nvSpPr>
          <p:cNvPr id="26627" name="Rectangle 2"/>
          <p:cNvSpPr>
            <a:spLocks noChangeArrowheads="1"/>
          </p:cNvSpPr>
          <p:nvPr/>
        </p:nvSpPr>
        <p:spPr bwMode="auto">
          <a:xfrm>
            <a:off x="457200" y="322263"/>
            <a:ext cx="8077200" cy="579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200">
                <a:latin typeface="Times New Roman" pitchFamily="18" charset="0"/>
              </a:rPr>
              <a:t>Ley de Dalton de las presiones parciales</a:t>
            </a:r>
            <a:endParaRPr lang="en-US" sz="4400"/>
          </a:p>
        </p:txBody>
      </p:sp>
      <p:pic>
        <p:nvPicPr>
          <p:cNvPr id="26628" name="Picture 3" descr="aabjstm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295400"/>
            <a:ext cx="78486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4"/>
          <p:cNvSpPr txBox="1">
            <a:spLocks noChangeArrowheads="1"/>
          </p:cNvSpPr>
          <p:nvPr/>
        </p:nvSpPr>
        <p:spPr bwMode="auto">
          <a:xfrm>
            <a:off x="669925" y="4308475"/>
            <a:ext cx="7907338"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pitchFamily="84" charset="-128"/>
              </a:defRPr>
            </a:lvl1pPr>
            <a:lvl2pPr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20000"/>
              </a:spcBef>
              <a:buClr>
                <a:schemeClr val="tx2"/>
              </a:buClr>
              <a:buFontTx/>
              <a:buChar char="•"/>
            </a:pPr>
            <a:r>
              <a:rPr lang="en-US" sz="2000"/>
              <a:t> Las leyes de los gases se aplican a las </a:t>
            </a:r>
            <a:r>
              <a:rPr lang="en-US" sz="2000" i="1"/>
              <a:t>mezclas</a:t>
            </a:r>
            <a:r>
              <a:rPr lang="en-US" sz="2000"/>
              <a:t> de gases.</a:t>
            </a:r>
          </a:p>
          <a:p>
            <a:pPr eaLnBrk="1" hangingPunct="1">
              <a:spcBef>
                <a:spcPct val="20000"/>
              </a:spcBef>
              <a:buClr>
                <a:schemeClr val="tx2"/>
              </a:buClr>
              <a:buFontTx/>
              <a:buChar char="•"/>
            </a:pPr>
            <a:endParaRPr lang="en-US" sz="2000"/>
          </a:p>
          <a:p>
            <a:pPr eaLnBrk="1" hangingPunct="1">
              <a:lnSpc>
                <a:spcPct val="90000"/>
              </a:lnSpc>
              <a:spcBef>
                <a:spcPct val="20000"/>
              </a:spcBef>
              <a:buClr>
                <a:schemeClr val="tx2"/>
              </a:buClr>
              <a:buFontTx/>
              <a:buChar char="•"/>
            </a:pPr>
            <a:r>
              <a:rPr lang="en-US" sz="2000"/>
              <a:t> Presión parcial:</a:t>
            </a:r>
          </a:p>
          <a:p>
            <a:pPr lvl="1" eaLnBrk="1" hangingPunct="1">
              <a:lnSpc>
                <a:spcPct val="90000"/>
              </a:lnSpc>
              <a:spcBef>
                <a:spcPct val="20000"/>
              </a:spcBef>
              <a:buFontTx/>
              <a:buChar char="–"/>
            </a:pPr>
            <a:r>
              <a:rPr lang="en-US" sz="2000"/>
              <a:t>Cada componente de una mezcla de gases ejerce una presión </a:t>
            </a:r>
          </a:p>
          <a:p>
            <a:pPr lvl="1" eaLnBrk="1" hangingPunct="1">
              <a:lnSpc>
                <a:spcPct val="90000"/>
              </a:lnSpc>
              <a:spcBef>
                <a:spcPct val="20000"/>
              </a:spcBef>
            </a:pPr>
            <a:r>
              <a:rPr lang="en-US" sz="2000"/>
              <a:t>  igual a la que ejercería si estuviese él sólo en el recipiente.</a:t>
            </a:r>
          </a:p>
          <a:p>
            <a:endParaRPr lang="es-ES_tradnl" sz="2000"/>
          </a:p>
        </p:txBody>
      </p:sp>
    </p:spTree>
    <p:extLst>
      <p:ext uri="{BB962C8B-B14F-4D97-AF65-F5344CB8AC3E}">
        <p14:creationId xmlns:p14="http://schemas.microsoft.com/office/powerpoint/2010/main" val="13144923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2 Marcador de número de diapositiva"/>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r" eaLnBrk="1" hangingPunct="1"/>
            <a:fld id="{BD3BCC41-2A02-456C-B84F-025B7D596D42}" type="slidenum">
              <a:rPr lang="es-ES" sz="1200">
                <a:latin typeface="Arial Black" pitchFamily="34" charset="0"/>
              </a:rPr>
              <a:pPr algn="r" eaLnBrk="1" hangingPunct="1"/>
              <a:t>49</a:t>
            </a:fld>
            <a:endParaRPr lang="es-ES" sz="1200">
              <a:latin typeface="Arial Black" pitchFamily="34" charset="0"/>
            </a:endParaRPr>
          </a:p>
        </p:txBody>
      </p:sp>
      <p:sp>
        <p:nvSpPr>
          <p:cNvPr id="27651" name="Rectangle 2"/>
          <p:cNvSpPr>
            <a:spLocks noChangeArrowheads="1"/>
          </p:cNvSpPr>
          <p:nvPr/>
        </p:nvSpPr>
        <p:spPr bwMode="auto">
          <a:xfrm>
            <a:off x="457200" y="265113"/>
            <a:ext cx="8077200" cy="57943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3200">
                <a:latin typeface="Times New Roman" pitchFamily="18" charset="0"/>
              </a:rPr>
              <a:t>Ley de Dalton (Ley de las Presiones parciales)</a:t>
            </a:r>
            <a:endParaRPr lang="en-US" sz="4400"/>
          </a:p>
        </p:txBody>
      </p:sp>
      <p:sp>
        <p:nvSpPr>
          <p:cNvPr id="27652" name="Text Box 3"/>
          <p:cNvSpPr txBox="1">
            <a:spLocks noChangeArrowheads="1"/>
          </p:cNvSpPr>
          <p:nvPr/>
        </p:nvSpPr>
        <p:spPr bwMode="auto">
          <a:xfrm>
            <a:off x="1277938" y="1530350"/>
            <a:ext cx="5618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spcBef>
                <a:spcPct val="50000"/>
              </a:spcBef>
            </a:pPr>
            <a:r>
              <a:rPr lang="en-US" sz="2400"/>
              <a:t>P</a:t>
            </a:r>
            <a:r>
              <a:rPr lang="en-US" sz="2400" baseline="-25000"/>
              <a:t>tot</a:t>
            </a:r>
            <a:r>
              <a:rPr lang="en-US" sz="2400"/>
              <a:t> = P</a:t>
            </a:r>
            <a:r>
              <a:rPr lang="en-US" sz="2400" baseline="-25000"/>
              <a:t>A</a:t>
            </a:r>
            <a:r>
              <a:rPr lang="en-US" sz="2400"/>
              <a:t> + P</a:t>
            </a:r>
            <a:r>
              <a:rPr lang="en-US" sz="2400" baseline="-25000"/>
              <a:t>B</a:t>
            </a:r>
            <a:r>
              <a:rPr lang="en-US" sz="2400"/>
              <a:t> + P</a:t>
            </a:r>
            <a:r>
              <a:rPr lang="en-US" sz="2400" baseline="-25000"/>
              <a:t>C</a:t>
            </a:r>
            <a:r>
              <a:rPr lang="en-US" sz="2400" baseline="30000"/>
              <a:t> </a:t>
            </a:r>
            <a:r>
              <a:rPr lang="en-US" sz="2400"/>
              <a:t>+ …</a:t>
            </a:r>
          </a:p>
        </p:txBody>
      </p:sp>
      <p:graphicFrame>
        <p:nvGraphicFramePr>
          <p:cNvPr id="27653" name="Object 36"/>
          <p:cNvGraphicFramePr>
            <a:graphicFrameLocks noChangeAspect="1"/>
          </p:cNvGraphicFramePr>
          <p:nvPr/>
        </p:nvGraphicFramePr>
        <p:xfrm>
          <a:off x="683568" y="2276872"/>
          <a:ext cx="4775200" cy="2552700"/>
        </p:xfrm>
        <a:graphic>
          <a:graphicData uri="http://schemas.openxmlformats.org/presentationml/2006/ole">
            <mc:AlternateContent xmlns:mc="http://schemas.openxmlformats.org/markup-compatibility/2006">
              <mc:Choice xmlns:v="urn:schemas-microsoft-com:vml" Requires="v">
                <p:oleObj spid="_x0000_s6167" name="Documento" r:id="rId4" imgW="3189611" imgH="1706462" progId="Word.Document.8">
                  <p:embed/>
                </p:oleObj>
              </mc:Choice>
              <mc:Fallback>
                <p:oleObj name="Documento" r:id="rId4" imgW="3189611" imgH="1706462" progId="Word.Document.8">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2276872"/>
                        <a:ext cx="4775200" cy="255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4" name="Text Box 37"/>
          <p:cNvSpPr txBox="1">
            <a:spLocks noChangeArrowheads="1"/>
          </p:cNvSpPr>
          <p:nvPr/>
        </p:nvSpPr>
        <p:spPr bwMode="auto">
          <a:xfrm>
            <a:off x="827088" y="4437063"/>
            <a:ext cx="7632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 sz="2400" dirty="0"/>
              <a:t>La presión total de una mezcla de gases es igual a la suma de las Presiones parciales.</a:t>
            </a:r>
          </a:p>
        </p:txBody>
      </p:sp>
      <p:pic>
        <p:nvPicPr>
          <p:cNvPr id="6165" name="Picture 21"/>
          <p:cNvPicPr>
            <a:picLocks noChangeAspect="1" noChangeArrowheads="1"/>
          </p:cNvPicPr>
          <p:nvPr/>
        </p:nvPicPr>
        <p:blipFill>
          <a:blip r:embed="rId6" cstate="print"/>
          <a:srcRect/>
          <a:stretch>
            <a:fillRect/>
          </a:stretch>
        </p:blipFill>
        <p:spPr bwMode="auto">
          <a:xfrm>
            <a:off x="4572000" y="2708920"/>
            <a:ext cx="4222658" cy="864096"/>
          </a:xfrm>
          <a:prstGeom prst="rect">
            <a:avLst/>
          </a:prstGeom>
          <a:noFill/>
          <a:ln w="9525">
            <a:noFill/>
            <a:miter lim="800000"/>
            <a:headEnd/>
            <a:tailEnd/>
          </a:ln>
        </p:spPr>
      </p:pic>
    </p:spTree>
    <p:extLst>
      <p:ext uri="{BB962C8B-B14F-4D97-AF65-F5344CB8AC3E}">
        <p14:creationId xmlns:p14="http://schemas.microsoft.com/office/powerpoint/2010/main" val="2848075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019174"/>
            <a:ext cx="8676456" cy="5481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1 Título"/>
          <p:cNvSpPr txBox="1">
            <a:spLocks/>
          </p:cNvSpPr>
          <p:nvPr/>
        </p:nvSpPr>
        <p:spPr>
          <a:xfrm>
            <a:off x="457200" y="457200"/>
            <a:ext cx="8229600" cy="739552"/>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AR" sz="3200" b="0" i="0" u="sng" strike="noStrike" kern="1200" cap="none" spc="0" normalizeH="0" baseline="0" noProof="0" smtClean="0">
                <a:ln>
                  <a:noFill/>
                </a:ln>
                <a:solidFill>
                  <a:schemeClr val="accent1"/>
                </a:solidFill>
                <a:effectLst/>
                <a:uLnTx/>
                <a:uFillTx/>
                <a:latin typeface="+mj-lt"/>
                <a:ea typeface="+mj-ea"/>
                <a:cs typeface="+mj-cs"/>
              </a:rPr>
              <a:t>Sustancias gaseosas a T ambiente</a:t>
            </a:r>
            <a:endParaRPr kumimoji="0" lang="es-AR" sz="3200" b="0" i="0" u="sng" strike="noStrike" kern="1200" cap="none" spc="0" normalizeH="0" baseline="0" noProof="0" dirty="0">
              <a:ln>
                <a:noFill/>
              </a:ln>
              <a:solidFill>
                <a:schemeClr val="accent1"/>
              </a:solidFill>
              <a:effectLst/>
              <a:uLnTx/>
              <a:uFillTx/>
              <a:latin typeface="+mj-lt"/>
              <a:ea typeface="+mj-ea"/>
              <a:cs typeface="+mj-cs"/>
            </a:endParaRPr>
          </a:p>
        </p:txBody>
      </p:sp>
    </p:spTree>
    <p:extLst>
      <p:ext uri="{BB962C8B-B14F-4D97-AF65-F5344CB8AC3E}">
        <p14:creationId xmlns:p14="http://schemas.microsoft.com/office/powerpoint/2010/main" val="30624207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548680"/>
            <a:ext cx="8041587"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5468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332656"/>
            <a:ext cx="8352928"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772816"/>
            <a:ext cx="6934200"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80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034" y="1329742"/>
            <a:ext cx="8064896" cy="505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1 Título"/>
          <p:cNvSpPr txBox="1">
            <a:spLocks/>
          </p:cNvSpPr>
          <p:nvPr/>
        </p:nvSpPr>
        <p:spPr>
          <a:xfrm>
            <a:off x="500034" y="571480"/>
            <a:ext cx="7024744" cy="758262"/>
          </a:xfrm>
          <a:prstGeom prst="rect">
            <a:avLst/>
          </a:prstGeom>
        </p:spPr>
        <p:txBody>
          <a:bodyPr>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PE" b="1" dirty="0" smtClean="0">
                <a:solidFill>
                  <a:srgbClr val="FF0000"/>
                </a:solidFill>
              </a:rPr>
              <a:t>Teoría Cinético Molecular</a:t>
            </a:r>
            <a:endParaRPr lang="es-PE" b="1" dirty="0">
              <a:solidFill>
                <a:srgbClr val="FF0000"/>
              </a:solidFill>
            </a:endParaRPr>
          </a:p>
        </p:txBody>
      </p:sp>
    </p:spTree>
    <p:extLst>
      <p:ext uri="{BB962C8B-B14F-4D97-AF65-F5344CB8AC3E}">
        <p14:creationId xmlns:p14="http://schemas.microsoft.com/office/powerpoint/2010/main" val="27405800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764704"/>
            <a:ext cx="8208912"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5336926" y="1556792"/>
            <a:ext cx="1605248" cy="369332"/>
          </a:xfrm>
          <a:prstGeom prst="rect">
            <a:avLst/>
          </a:prstGeom>
        </p:spPr>
        <p:txBody>
          <a:bodyPr wrap="none">
            <a:spAutoFit/>
          </a:bodyPr>
          <a:lstStyle/>
          <a:p>
            <a:pPr marL="90488" indent="0" algn="ctr">
              <a:buNone/>
            </a:pPr>
            <a:r>
              <a:rPr lang="es-PE" b="1"/>
              <a:t>EC = ½ m υ</a:t>
            </a:r>
            <a:r>
              <a:rPr lang="es-PE" b="1" baseline="30000"/>
              <a:t>2</a:t>
            </a:r>
            <a:endParaRPr lang="es-PE" b="1" baseline="30000" dirty="0"/>
          </a:p>
        </p:txBody>
      </p:sp>
    </p:spTree>
    <p:extLst>
      <p:ext uri="{BB962C8B-B14F-4D97-AF65-F5344CB8AC3E}">
        <p14:creationId xmlns:p14="http://schemas.microsoft.com/office/powerpoint/2010/main" val="7458355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81" y="433653"/>
            <a:ext cx="8248430" cy="397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9005" y="4318595"/>
            <a:ext cx="24003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4932040" y="4581128"/>
            <a:ext cx="2376264" cy="923330"/>
          </a:xfrm>
          <a:prstGeom prst="rect">
            <a:avLst/>
          </a:prstGeom>
          <a:noFill/>
        </p:spPr>
        <p:txBody>
          <a:bodyPr wrap="square" rtlCol="0">
            <a:spAutoFit/>
          </a:bodyPr>
          <a:lstStyle/>
          <a:p>
            <a:r>
              <a:rPr lang="es-PE" smtClean="0"/>
              <a:t>Temp= Cte</a:t>
            </a:r>
          </a:p>
          <a:p>
            <a:r>
              <a:rPr lang="es-PE" smtClean="0"/>
              <a:t>Ec= Cte</a:t>
            </a:r>
          </a:p>
          <a:p>
            <a:r>
              <a:rPr lang="es-PE" smtClean="0"/>
              <a:t>Vel. Media = Cte</a:t>
            </a:r>
            <a:endParaRPr lang="es-PE"/>
          </a:p>
        </p:txBody>
      </p:sp>
    </p:spTree>
    <p:extLst>
      <p:ext uri="{BB962C8B-B14F-4D97-AF65-F5344CB8AC3E}">
        <p14:creationId xmlns:p14="http://schemas.microsoft.com/office/powerpoint/2010/main" val="7061160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317"/>
          <a:stretch/>
        </p:blipFill>
        <p:spPr bwMode="auto">
          <a:xfrm>
            <a:off x="651198" y="836712"/>
            <a:ext cx="7848600" cy="464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3044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692696"/>
            <a:ext cx="7992888" cy="4032448"/>
          </a:xfrm>
        </p:spPr>
        <p:txBody>
          <a:bodyPr>
            <a:normAutofit fontScale="92500" lnSpcReduction="10000"/>
          </a:bodyPr>
          <a:lstStyle/>
          <a:p>
            <a:pPr indent="-77788" algn="just">
              <a:buNone/>
            </a:pPr>
            <a:r>
              <a:rPr lang="es-PE" dirty="0" smtClean="0"/>
              <a:t>Al aumentar la temperatura del gas, se incrementa la velocidad de las moléculas, por lo tanto aumenta la energía cinética, </a:t>
            </a:r>
            <a:r>
              <a:rPr lang="es-PE" dirty="0" err="1" smtClean="0"/>
              <a:t>Ec</a:t>
            </a:r>
            <a:r>
              <a:rPr lang="es-PE" dirty="0" smtClean="0"/>
              <a:t>, y se incrementa el número de colisiones o de choques.</a:t>
            </a:r>
          </a:p>
          <a:p>
            <a:pPr indent="11113" algn="just">
              <a:buNone/>
            </a:pPr>
            <a:r>
              <a:rPr lang="es-PE" dirty="0" smtClean="0"/>
              <a:t>La energía cinética total de un mol de un gas cualquiera es:</a:t>
            </a:r>
          </a:p>
          <a:p>
            <a:pPr>
              <a:buNone/>
            </a:pPr>
            <a:endParaRPr lang="es-PE" smtClean="0"/>
          </a:p>
          <a:p>
            <a:pPr>
              <a:buNone/>
            </a:pPr>
            <a:endParaRPr lang="es-PE" smtClean="0"/>
          </a:p>
          <a:p>
            <a:pPr>
              <a:buNone/>
            </a:pPr>
            <a:endParaRPr lang="es-PE" dirty="0" smtClean="0"/>
          </a:p>
          <a:p>
            <a:pPr>
              <a:buNone/>
            </a:pPr>
            <a:r>
              <a:rPr lang="es-PE" dirty="0" smtClean="0"/>
              <a:t>donde: R es la constante de los gases ideales</a:t>
            </a:r>
          </a:p>
          <a:p>
            <a:pPr>
              <a:buNone/>
            </a:pPr>
            <a:r>
              <a:rPr lang="es-PE" smtClean="0"/>
              <a:t>              T </a:t>
            </a:r>
            <a:r>
              <a:rPr lang="es-PE" dirty="0" smtClean="0"/>
              <a:t>es la temperatura absoluta</a:t>
            </a:r>
            <a:endParaRPr lang="es-PE" dirty="0"/>
          </a:p>
        </p:txBody>
      </p:sp>
      <p:pic>
        <p:nvPicPr>
          <p:cNvPr id="20482" name="Picture 2" descr="http://corinto.pucp.edu.pe/quimicageneral/sites/corinto.pucp.edu.pe.quimicageneral/files/images/unidad5/Ec.png"/>
          <p:cNvPicPr>
            <a:picLocks noChangeAspect="1" noChangeArrowheads="1"/>
          </p:cNvPicPr>
          <p:nvPr/>
        </p:nvPicPr>
        <p:blipFill>
          <a:blip r:embed="rId2" cstate="print"/>
          <a:srcRect/>
          <a:stretch>
            <a:fillRect/>
          </a:stretch>
        </p:blipFill>
        <p:spPr bwMode="auto">
          <a:xfrm>
            <a:off x="3419872" y="2708920"/>
            <a:ext cx="1171575" cy="609600"/>
          </a:xfrm>
          <a:prstGeom prst="rect">
            <a:avLst/>
          </a:prstGeom>
          <a:noFill/>
        </p:spPr>
      </p:pic>
    </p:spTree>
    <p:extLst>
      <p:ext uri="{BB962C8B-B14F-4D97-AF65-F5344CB8AC3E}">
        <p14:creationId xmlns:p14="http://schemas.microsoft.com/office/powerpoint/2010/main" val="22822163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00034" y="857232"/>
            <a:ext cx="8001056" cy="5572164"/>
          </a:xfrm>
        </p:spPr>
        <p:txBody>
          <a:bodyPr>
            <a:normAutofit fontScale="85000" lnSpcReduction="10000"/>
          </a:bodyPr>
          <a:lstStyle/>
          <a:p>
            <a:pPr marL="0" indent="0" algn="just">
              <a:buNone/>
            </a:pPr>
            <a:r>
              <a:rPr lang="es-PE" dirty="0" smtClean="0"/>
              <a:t> La velocidad molecular promedio ó velocidad cuadrática media es:</a:t>
            </a:r>
          </a:p>
          <a:p>
            <a:pPr marL="0" indent="0" algn="just">
              <a:buNone/>
            </a:pPr>
            <a:endParaRPr lang="es-PE" dirty="0" smtClean="0"/>
          </a:p>
          <a:p>
            <a:pPr marL="0" indent="0" algn="just">
              <a:buNone/>
            </a:pPr>
            <a:endParaRPr lang="es-PE" dirty="0" smtClean="0"/>
          </a:p>
          <a:p>
            <a:pPr marL="0" indent="0" algn="just">
              <a:buNone/>
            </a:pPr>
            <a:r>
              <a:rPr lang="es-PE" dirty="0" smtClean="0"/>
              <a:t>donde</a:t>
            </a:r>
            <a:r>
              <a:rPr lang="es-PE" smtClean="0"/>
              <a:t>:                R </a:t>
            </a:r>
            <a:r>
              <a:rPr lang="es-PE" dirty="0" smtClean="0"/>
              <a:t>es la constante de los gases ideales</a:t>
            </a:r>
          </a:p>
          <a:p>
            <a:pPr marL="0" indent="0" algn="just">
              <a:buNone/>
            </a:pPr>
            <a:r>
              <a:rPr lang="es-PE" dirty="0" smtClean="0"/>
              <a:t>		   T es la temperatura absoluta</a:t>
            </a:r>
          </a:p>
          <a:p>
            <a:pPr marL="0" indent="0" algn="just">
              <a:buNone/>
            </a:pPr>
            <a:r>
              <a:rPr lang="es-PE" dirty="0" smtClean="0"/>
              <a:t> 		  M es la masa molar del gas                                  </a:t>
            </a:r>
          </a:p>
          <a:p>
            <a:pPr marL="0" indent="0" algn="just">
              <a:buNone/>
            </a:pPr>
            <a:endParaRPr lang="es-PE" dirty="0" smtClean="0"/>
          </a:p>
          <a:p>
            <a:pPr marL="0" indent="0" algn="just">
              <a:buNone/>
            </a:pPr>
            <a:r>
              <a:rPr lang="es-PE" dirty="0" smtClean="0"/>
              <a:t>En consecuencia, a una misma temperatura, las moléculas más pesadas, tendrán menor velocidad cuadrática media.</a:t>
            </a:r>
          </a:p>
          <a:p>
            <a:pPr marL="0" indent="0" algn="just">
              <a:buNone/>
            </a:pPr>
            <a:endParaRPr lang="es-PE" dirty="0" smtClean="0"/>
          </a:p>
          <a:p>
            <a:pPr marL="0" indent="0" algn="just">
              <a:buNone/>
            </a:pPr>
            <a:r>
              <a:rPr lang="es-PE" dirty="0" smtClean="0"/>
              <a:t>La presión es el resultado del choque de las moléculas contra las paredes del recipiente, si aumenta el número de choques, estará aumentando la presión.</a:t>
            </a:r>
          </a:p>
          <a:p>
            <a:pPr marL="0" indent="0" algn="just">
              <a:buNone/>
            </a:pPr>
            <a:r>
              <a:rPr lang="es-PE" dirty="0" smtClean="0"/>
              <a:t>Al disminuir el volumen del recipiente, la distancia entre las moléculas de un gas se acorta, produciéndose los choques con mayor frecuencia.</a:t>
            </a:r>
            <a:endParaRPr lang="es-PE" dirty="0"/>
          </a:p>
        </p:txBody>
      </p:sp>
      <p:pic>
        <p:nvPicPr>
          <p:cNvPr id="25604" name="Picture 4" descr="http://corinto.pucp.edu.pe/quimicageneral/sites/corinto.pucp.edu.pe.quimicageneral/files/images/unidad5/Vmedia.png"/>
          <p:cNvPicPr>
            <a:picLocks noChangeAspect="1" noChangeArrowheads="1"/>
          </p:cNvPicPr>
          <p:nvPr/>
        </p:nvPicPr>
        <p:blipFill>
          <a:blip r:embed="rId2" cstate="print"/>
          <a:srcRect/>
          <a:stretch>
            <a:fillRect/>
          </a:stretch>
        </p:blipFill>
        <p:spPr bwMode="auto">
          <a:xfrm>
            <a:off x="4000496" y="1214422"/>
            <a:ext cx="1343025" cy="695325"/>
          </a:xfrm>
          <a:prstGeom prst="rect">
            <a:avLst/>
          </a:prstGeom>
          <a:noFill/>
        </p:spPr>
      </p:pic>
    </p:spTree>
    <p:extLst>
      <p:ext uri="{BB962C8B-B14F-4D97-AF65-F5344CB8AC3E}">
        <p14:creationId xmlns:p14="http://schemas.microsoft.com/office/powerpoint/2010/main" val="25352293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357166"/>
            <a:ext cx="8496944" cy="551554"/>
          </a:xfrm>
          <a:solidFill>
            <a:schemeClr val="bg1"/>
          </a:solidFill>
        </p:spPr>
        <p:txBody>
          <a:bodyPr>
            <a:normAutofit/>
          </a:bodyPr>
          <a:lstStyle/>
          <a:p>
            <a:r>
              <a:rPr lang="es-PE" sz="3000" b="1" dirty="0" smtClean="0">
                <a:solidFill>
                  <a:srgbClr val="FF0000"/>
                </a:solidFill>
              </a:rPr>
              <a:t>Ley de Graham - Difusión y Efusión de Gases</a:t>
            </a:r>
            <a:endParaRPr lang="es-PE" sz="3000" dirty="0">
              <a:solidFill>
                <a:srgbClr val="FF0000"/>
              </a:solidFill>
            </a:endParaRPr>
          </a:p>
        </p:txBody>
      </p:sp>
      <p:sp>
        <p:nvSpPr>
          <p:cNvPr id="3" name="2 Marcador de contenido"/>
          <p:cNvSpPr>
            <a:spLocks noGrp="1"/>
          </p:cNvSpPr>
          <p:nvPr>
            <p:ph idx="1"/>
          </p:nvPr>
        </p:nvSpPr>
        <p:spPr>
          <a:xfrm>
            <a:off x="395536" y="3140968"/>
            <a:ext cx="8208912" cy="3508977"/>
          </a:xfrm>
        </p:spPr>
        <p:txBody>
          <a:bodyPr>
            <a:normAutofit fontScale="92500"/>
          </a:bodyPr>
          <a:lstStyle/>
          <a:p>
            <a:pPr marL="0" indent="0" algn="just">
              <a:buNone/>
            </a:pPr>
            <a:r>
              <a:rPr lang="es-PE" dirty="0" smtClean="0"/>
              <a:t>Hemos visto que las moléculas de un gas se mueven de forma aleatoria y constante, con una velocidad promedio que depende de la temperatura a la que se encuentren.</a:t>
            </a:r>
          </a:p>
          <a:p>
            <a:pPr marL="0" indent="0" algn="just">
              <a:buNone/>
            </a:pPr>
            <a:r>
              <a:rPr lang="es-PE" dirty="0" smtClean="0"/>
              <a:t> </a:t>
            </a:r>
          </a:p>
          <a:p>
            <a:pPr marL="0" indent="0" algn="just">
              <a:buNone/>
            </a:pPr>
            <a:r>
              <a:rPr lang="es-PE" dirty="0" smtClean="0"/>
              <a:t>También hemos visto que la velocidad media es inversamente proporcional a la masa de la molécula gaseosa, es decir, a una misma temperatura, una molécula pequeña o "liviana", se desplazará con mayor rapidez que otra más grande o "pesada".</a:t>
            </a:r>
            <a:endParaRPr lang="es-PE" dirty="0"/>
          </a:p>
        </p:txBody>
      </p:sp>
      <p:sp>
        <p:nvSpPr>
          <p:cNvPr id="4" name="3 Rectángulo"/>
          <p:cNvSpPr/>
          <p:nvPr/>
        </p:nvSpPr>
        <p:spPr>
          <a:xfrm>
            <a:off x="467544" y="980728"/>
            <a:ext cx="8280920" cy="2031325"/>
          </a:xfrm>
          <a:prstGeom prst="rect">
            <a:avLst/>
          </a:prstGeom>
        </p:spPr>
        <p:txBody>
          <a:bodyPr wrap="square">
            <a:spAutoFit/>
          </a:bodyPr>
          <a:lstStyle/>
          <a:p>
            <a:r>
              <a:rPr lang="es-PE" dirty="0"/>
              <a:t>Has notado que cuando en casa usan un aromatizador, éste se esparce y se "siente" o puedes olerlo a cierta distancia, al cabo de unos segundos, ¿verdad?</a:t>
            </a:r>
          </a:p>
          <a:p>
            <a:r>
              <a:rPr lang="es-PE" dirty="0"/>
              <a:t>Recordarás también que cuando niño, te regalaban un globo, sea lleno de aire o de helio, jugabas con él y luego lo guardabas unos días, ¿qué le pasaba ... se "achicaba", verdad?</a:t>
            </a:r>
          </a:p>
          <a:p>
            <a:r>
              <a:rPr lang="es-PE" dirty="0"/>
              <a:t>¿Cómo se explican estos hechos?</a:t>
            </a:r>
          </a:p>
        </p:txBody>
      </p:sp>
    </p:spTree>
    <p:extLst>
      <p:ext uri="{BB962C8B-B14F-4D97-AF65-F5344CB8AC3E}">
        <p14:creationId xmlns:p14="http://schemas.microsoft.com/office/powerpoint/2010/main" val="26548034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548680"/>
            <a:ext cx="7848872"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5767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8" name="Rectangle 18"/>
          <p:cNvSpPr>
            <a:spLocks noChangeArrowheads="1"/>
          </p:cNvSpPr>
          <p:nvPr/>
        </p:nvSpPr>
        <p:spPr bwMode="auto">
          <a:xfrm>
            <a:off x="333374" y="1484313"/>
            <a:ext cx="639886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lnSpc>
                <a:spcPct val="150000"/>
              </a:lnSpc>
              <a:spcBef>
                <a:spcPct val="20000"/>
              </a:spcBef>
              <a:buClr>
                <a:schemeClr val="folHlink"/>
              </a:buClr>
              <a:buSzPct val="60000"/>
            </a:pPr>
            <a:r>
              <a:rPr lang="es-ES_tradnl" b="1">
                <a:solidFill>
                  <a:schemeClr val="folHlink"/>
                </a:solidFill>
              </a:rPr>
              <a:t>	Un gas queda definido por cuatro variables:</a:t>
            </a:r>
          </a:p>
          <a:p>
            <a:pPr marL="342900" indent="-342900" algn="just">
              <a:lnSpc>
                <a:spcPct val="150000"/>
              </a:lnSpc>
              <a:spcBef>
                <a:spcPct val="20000"/>
              </a:spcBef>
              <a:buClr>
                <a:schemeClr val="folHlink"/>
              </a:buClr>
              <a:buSzPct val="60000"/>
            </a:pPr>
            <a:endParaRPr lang="es-ES_tradnl" sz="800" b="1">
              <a:solidFill>
                <a:schemeClr val="folHlink"/>
              </a:solidFill>
            </a:endParaRPr>
          </a:p>
          <a:p>
            <a:pPr marL="742950" lvl="1" indent="-285750" algn="just">
              <a:lnSpc>
                <a:spcPct val="150000"/>
              </a:lnSpc>
              <a:buClr>
                <a:schemeClr val="tx2"/>
              </a:buClr>
              <a:buFont typeface="Wingdings" pitchFamily="2" charset="2"/>
              <a:buChar char="§"/>
            </a:pPr>
            <a:r>
              <a:rPr lang="es-ES_tradnl" b="1">
                <a:solidFill>
                  <a:schemeClr val="folHlink"/>
                </a:solidFill>
              </a:rPr>
              <a:t>Cantidad de sustancia</a:t>
            </a:r>
          </a:p>
          <a:p>
            <a:pPr marL="742950" lvl="1" indent="-285750" algn="just">
              <a:lnSpc>
                <a:spcPct val="150000"/>
              </a:lnSpc>
              <a:buClr>
                <a:schemeClr val="tx2"/>
              </a:buClr>
              <a:buFont typeface="Wingdings" pitchFamily="2" charset="2"/>
              <a:buChar char="§"/>
            </a:pPr>
            <a:r>
              <a:rPr lang="es-ES_tradnl" b="1">
                <a:solidFill>
                  <a:schemeClr val="folHlink"/>
                </a:solidFill>
              </a:rPr>
              <a:t>Volumen</a:t>
            </a:r>
          </a:p>
          <a:p>
            <a:pPr marL="742950" lvl="1" indent="-285750" algn="just">
              <a:lnSpc>
                <a:spcPct val="150000"/>
              </a:lnSpc>
              <a:buClr>
                <a:schemeClr val="tx2"/>
              </a:buClr>
              <a:buFont typeface="Wingdings" pitchFamily="2" charset="2"/>
              <a:buChar char="§"/>
            </a:pPr>
            <a:r>
              <a:rPr lang="es-ES_tradnl" b="1">
                <a:solidFill>
                  <a:schemeClr val="folHlink"/>
                </a:solidFill>
              </a:rPr>
              <a:t>Presión </a:t>
            </a:r>
          </a:p>
          <a:p>
            <a:pPr marL="742950" lvl="1" indent="-285750" algn="just">
              <a:lnSpc>
                <a:spcPct val="150000"/>
              </a:lnSpc>
              <a:buClr>
                <a:schemeClr val="tx2"/>
              </a:buClr>
              <a:buFont typeface="Wingdings" pitchFamily="2" charset="2"/>
              <a:buChar char="§"/>
            </a:pPr>
            <a:r>
              <a:rPr lang="es-ES_tradnl" b="1">
                <a:solidFill>
                  <a:srgbClr val="3333CC"/>
                </a:solidFill>
              </a:rPr>
              <a:t>Temperatura</a:t>
            </a:r>
          </a:p>
        </p:txBody>
      </p:sp>
      <p:sp>
        <p:nvSpPr>
          <p:cNvPr id="174100" name="Rectangle 20"/>
          <p:cNvSpPr>
            <a:spLocks noChangeArrowheads="1"/>
          </p:cNvSpPr>
          <p:nvPr/>
        </p:nvSpPr>
        <p:spPr bwMode="auto">
          <a:xfrm>
            <a:off x="4295775" y="1484313"/>
            <a:ext cx="430867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lnSpc>
                <a:spcPct val="150000"/>
              </a:lnSpc>
              <a:spcBef>
                <a:spcPct val="20000"/>
              </a:spcBef>
              <a:buClr>
                <a:schemeClr val="folHlink"/>
              </a:buClr>
              <a:buSzPct val="60000"/>
            </a:pPr>
            <a:endParaRPr lang="es-ES">
              <a:solidFill>
                <a:srgbClr val="CC0066"/>
              </a:solidFill>
            </a:endParaRPr>
          </a:p>
          <a:p>
            <a:pPr marL="342900" indent="-342900" algn="just">
              <a:lnSpc>
                <a:spcPct val="150000"/>
              </a:lnSpc>
              <a:spcBef>
                <a:spcPct val="20000"/>
              </a:spcBef>
              <a:buClr>
                <a:schemeClr val="folHlink"/>
              </a:buClr>
              <a:buSzPct val="60000"/>
            </a:pPr>
            <a:endParaRPr lang="es-ES_tradnl" sz="800">
              <a:solidFill>
                <a:srgbClr val="CC0066"/>
              </a:solidFill>
            </a:endParaRPr>
          </a:p>
          <a:p>
            <a:pPr marL="742950" lvl="1" indent="-285750" algn="just">
              <a:lnSpc>
                <a:spcPct val="150000"/>
              </a:lnSpc>
              <a:buClr>
                <a:srgbClr val="990033"/>
              </a:buClr>
              <a:buFont typeface="Wingdings" pitchFamily="2" charset="2"/>
              <a:buChar char="§"/>
            </a:pPr>
            <a:r>
              <a:rPr lang="es-ES_tradnl">
                <a:solidFill>
                  <a:srgbClr val="CC0066"/>
                </a:solidFill>
              </a:rPr>
              <a:t>moles</a:t>
            </a:r>
          </a:p>
          <a:p>
            <a:pPr marL="742950" lvl="1" indent="-285750" algn="just">
              <a:lnSpc>
                <a:spcPct val="150000"/>
              </a:lnSpc>
              <a:buClr>
                <a:srgbClr val="990033"/>
              </a:buClr>
              <a:buFont typeface="Wingdings" pitchFamily="2" charset="2"/>
              <a:buChar char="§"/>
            </a:pPr>
            <a:r>
              <a:rPr lang="es-ES_tradnl" smtClean="0">
                <a:solidFill>
                  <a:srgbClr val="CC0066"/>
                </a:solidFill>
              </a:rPr>
              <a:t>L, </a:t>
            </a:r>
            <a:r>
              <a:rPr lang="es-ES_tradnl">
                <a:solidFill>
                  <a:srgbClr val="CC0066"/>
                </a:solidFill>
              </a:rPr>
              <a:t>m</a:t>
            </a:r>
            <a:r>
              <a:rPr lang="es-ES_tradnl" baseline="30000">
                <a:solidFill>
                  <a:srgbClr val="CC0066"/>
                </a:solidFill>
              </a:rPr>
              <a:t>3</a:t>
            </a:r>
            <a:r>
              <a:rPr lang="es-ES_tradnl">
                <a:solidFill>
                  <a:srgbClr val="CC0066"/>
                </a:solidFill>
              </a:rPr>
              <a:t>, …</a:t>
            </a:r>
          </a:p>
          <a:p>
            <a:pPr marL="742950" lvl="1" indent="-285750" algn="just">
              <a:lnSpc>
                <a:spcPct val="150000"/>
              </a:lnSpc>
              <a:buClr>
                <a:srgbClr val="990033"/>
              </a:buClr>
              <a:buFont typeface="Wingdings" pitchFamily="2" charset="2"/>
              <a:buChar char="§"/>
            </a:pPr>
            <a:r>
              <a:rPr lang="es-ES_tradnl">
                <a:solidFill>
                  <a:srgbClr val="CC0066"/>
                </a:solidFill>
              </a:rPr>
              <a:t>atm, mm Hg o  torr, Pa, bar </a:t>
            </a:r>
          </a:p>
          <a:p>
            <a:pPr marL="742950" lvl="1" indent="-285750" algn="just">
              <a:lnSpc>
                <a:spcPct val="150000"/>
              </a:lnSpc>
              <a:buClr>
                <a:srgbClr val="990033"/>
              </a:buClr>
              <a:buFont typeface="Wingdings" pitchFamily="2" charset="2"/>
              <a:buChar char="§"/>
            </a:pPr>
            <a:r>
              <a:rPr lang="es-ES_tradnl">
                <a:solidFill>
                  <a:srgbClr val="CC0066"/>
                </a:solidFill>
              </a:rPr>
              <a:t>ºC, K</a:t>
            </a:r>
          </a:p>
        </p:txBody>
      </p:sp>
      <p:sp>
        <p:nvSpPr>
          <p:cNvPr id="174103" name="Text Box 23"/>
          <p:cNvSpPr txBox="1">
            <a:spLocks noChangeArrowheads="1"/>
          </p:cNvSpPr>
          <p:nvPr/>
        </p:nvSpPr>
        <p:spPr bwMode="auto">
          <a:xfrm>
            <a:off x="657225" y="4271963"/>
            <a:ext cx="7010400"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52425" indent="-352425" eaLnBrk="0" hangingPunct="0">
              <a:defRPr>
                <a:solidFill>
                  <a:schemeClr val="tx2"/>
                </a:solidFill>
                <a:latin typeface="Arial" pitchFamily="34" charset="0"/>
              </a:defRPr>
            </a:lvl1pPr>
            <a:lvl2pPr marL="742950" indent="-285750" eaLnBrk="0" hangingPunct="0">
              <a:defRPr>
                <a:solidFill>
                  <a:schemeClr val="tx2"/>
                </a:solidFill>
                <a:latin typeface="Arial" pitchFamily="34" charset="0"/>
              </a:defRPr>
            </a:lvl2pPr>
            <a:lvl3pPr marL="1143000" indent="-228600" eaLnBrk="0" hangingPunct="0">
              <a:defRPr>
                <a:solidFill>
                  <a:schemeClr val="tx2"/>
                </a:solidFill>
                <a:latin typeface="Arial" pitchFamily="34" charset="0"/>
              </a:defRPr>
            </a:lvl3pPr>
            <a:lvl4pPr marL="1600200" indent="-228600" eaLnBrk="0" hangingPunct="0">
              <a:defRPr>
                <a:solidFill>
                  <a:schemeClr val="tx2"/>
                </a:solidFill>
                <a:latin typeface="Arial" pitchFamily="34" charset="0"/>
              </a:defRPr>
            </a:lvl4pPr>
            <a:lvl5pPr marL="2057400" indent="-228600" eaLnBrk="0" hangingPunct="0">
              <a:defRPr>
                <a:solidFill>
                  <a:schemeClr val="tx2"/>
                </a:solidFill>
                <a:latin typeface="Arial" pitchFamily="34" charset="0"/>
              </a:defRPr>
            </a:lvl5pPr>
            <a:lvl6pPr marL="2514600" indent="-228600" eaLnBrk="0" fontAlgn="base" hangingPunct="0">
              <a:spcBef>
                <a:spcPct val="0"/>
              </a:spcBef>
              <a:spcAft>
                <a:spcPct val="0"/>
              </a:spcAft>
              <a:defRPr>
                <a:solidFill>
                  <a:schemeClr val="tx2"/>
                </a:solidFill>
                <a:latin typeface="Arial" pitchFamily="34" charset="0"/>
              </a:defRPr>
            </a:lvl6pPr>
            <a:lvl7pPr marL="2971800" indent="-228600" eaLnBrk="0" fontAlgn="base" hangingPunct="0">
              <a:spcBef>
                <a:spcPct val="0"/>
              </a:spcBef>
              <a:spcAft>
                <a:spcPct val="0"/>
              </a:spcAft>
              <a:defRPr>
                <a:solidFill>
                  <a:schemeClr val="tx2"/>
                </a:solidFill>
                <a:latin typeface="Arial" pitchFamily="34" charset="0"/>
              </a:defRPr>
            </a:lvl7pPr>
            <a:lvl8pPr marL="3429000" indent="-228600" eaLnBrk="0" fontAlgn="base" hangingPunct="0">
              <a:spcBef>
                <a:spcPct val="0"/>
              </a:spcBef>
              <a:spcAft>
                <a:spcPct val="0"/>
              </a:spcAft>
              <a:defRPr>
                <a:solidFill>
                  <a:schemeClr val="tx2"/>
                </a:solidFill>
                <a:latin typeface="Arial" pitchFamily="34" charset="0"/>
              </a:defRPr>
            </a:lvl8pPr>
            <a:lvl9pPr marL="3886200" indent="-228600" eaLnBrk="0" fontAlgn="base" hangingPunct="0">
              <a:spcBef>
                <a:spcPct val="0"/>
              </a:spcBef>
              <a:spcAft>
                <a:spcPct val="0"/>
              </a:spcAft>
              <a:defRPr>
                <a:solidFill>
                  <a:schemeClr val="tx2"/>
                </a:solidFill>
                <a:latin typeface="Arial" pitchFamily="34" charset="0"/>
              </a:defRPr>
            </a:lvl9pPr>
          </a:lstStyle>
          <a:p>
            <a:pPr eaLnBrk="1" hangingPunct="1">
              <a:spcBef>
                <a:spcPct val="50000"/>
              </a:spcBef>
            </a:pPr>
            <a:r>
              <a:rPr lang="es-ES" dirty="0">
                <a:solidFill>
                  <a:srgbClr val="000066"/>
                </a:solidFill>
              </a:rPr>
              <a:t>Unidades:</a:t>
            </a:r>
          </a:p>
          <a:p>
            <a:pPr eaLnBrk="1" hangingPunct="1">
              <a:spcBef>
                <a:spcPct val="50000"/>
              </a:spcBef>
            </a:pPr>
            <a:endParaRPr lang="es-ES" sz="800" dirty="0">
              <a:solidFill>
                <a:srgbClr val="000066"/>
              </a:solidFill>
            </a:endParaRPr>
          </a:p>
          <a:p>
            <a:pPr eaLnBrk="1" hangingPunct="1">
              <a:spcBef>
                <a:spcPct val="50000"/>
              </a:spcBef>
              <a:buFont typeface="Wingdings" pitchFamily="2" charset="2"/>
              <a:buChar char="§"/>
            </a:pPr>
            <a:r>
              <a:rPr lang="es-ES" dirty="0">
                <a:solidFill>
                  <a:srgbClr val="000066"/>
                </a:solidFill>
              </a:rPr>
              <a:t>1 atm = 760 mm Hg = 760 torr = 1,01325 bar = 101.325 </a:t>
            </a:r>
            <a:r>
              <a:rPr lang="es-ES" dirty="0" err="1">
                <a:solidFill>
                  <a:srgbClr val="000066"/>
                </a:solidFill>
              </a:rPr>
              <a:t>Pa</a:t>
            </a:r>
            <a:endParaRPr lang="es-ES" dirty="0">
              <a:solidFill>
                <a:srgbClr val="000066"/>
              </a:solidFill>
            </a:endParaRPr>
          </a:p>
          <a:p>
            <a:pPr eaLnBrk="1" hangingPunct="1">
              <a:spcBef>
                <a:spcPct val="50000"/>
              </a:spcBef>
              <a:buFont typeface="Wingdings" pitchFamily="2" charset="2"/>
              <a:buChar char="§"/>
            </a:pPr>
            <a:r>
              <a:rPr lang="es-ES" dirty="0">
                <a:solidFill>
                  <a:srgbClr val="000066"/>
                </a:solidFill>
              </a:rPr>
              <a:t>K = </a:t>
            </a:r>
            <a:r>
              <a:rPr lang="es-ES" dirty="0" err="1">
                <a:solidFill>
                  <a:srgbClr val="000066"/>
                </a:solidFill>
              </a:rPr>
              <a:t>ºC</a:t>
            </a:r>
            <a:r>
              <a:rPr lang="es-ES" dirty="0">
                <a:solidFill>
                  <a:srgbClr val="000066"/>
                </a:solidFill>
              </a:rPr>
              <a:t> + 273</a:t>
            </a:r>
          </a:p>
          <a:p>
            <a:pPr eaLnBrk="1" hangingPunct="1">
              <a:spcBef>
                <a:spcPct val="50000"/>
              </a:spcBef>
              <a:buFont typeface="Wingdings" pitchFamily="2" charset="2"/>
              <a:buChar char="§"/>
            </a:pPr>
            <a:r>
              <a:rPr lang="es-ES" dirty="0" smtClean="0">
                <a:solidFill>
                  <a:srgbClr val="000066"/>
                </a:solidFill>
              </a:rPr>
              <a:t>1L = </a:t>
            </a:r>
            <a:r>
              <a:rPr lang="es-ES" dirty="0">
                <a:solidFill>
                  <a:srgbClr val="000066"/>
                </a:solidFill>
              </a:rPr>
              <a:t>1dm</a:t>
            </a:r>
            <a:r>
              <a:rPr lang="es-ES" baseline="30000" dirty="0">
                <a:solidFill>
                  <a:srgbClr val="000066"/>
                </a:solidFill>
              </a:rPr>
              <a:t>3</a:t>
            </a:r>
          </a:p>
        </p:txBody>
      </p:sp>
      <p:sp>
        <p:nvSpPr>
          <p:cNvPr id="174111" name="Rectangle 31"/>
          <p:cNvSpPr>
            <a:spLocks noChangeArrowheads="1"/>
          </p:cNvSpPr>
          <p:nvPr/>
        </p:nvSpPr>
        <p:spPr bwMode="auto">
          <a:xfrm>
            <a:off x="685800" y="692150"/>
            <a:ext cx="5815026" cy="433388"/>
          </a:xfrm>
          <a:prstGeom prst="rect">
            <a:avLst/>
          </a:prstGeom>
          <a:noFill/>
          <a:ln w="9525">
            <a:noFill/>
            <a:miter lim="800000"/>
            <a:headEnd/>
            <a:tailEnd/>
          </a:ln>
          <a:effectLst/>
        </p:spPr>
        <p:txBody>
          <a:bodyPr anchor="ctr"/>
          <a:lstStyle/>
          <a:p>
            <a:pPr>
              <a:defRPr/>
            </a:pPr>
            <a:r>
              <a:rPr lang="es-ES_tradnl" sz="2400" b="1" dirty="0" smtClean="0">
                <a:solidFill>
                  <a:srgbClr val="CC0066"/>
                </a:solidFill>
                <a:effectLst>
                  <a:outerShdw blurRad="38100" dist="38100" dir="2700000" algn="tl">
                    <a:srgbClr val="000000"/>
                  </a:outerShdw>
                </a:effectLst>
                <a:latin typeface="Tahoma" pitchFamily="34" charset="0"/>
              </a:rPr>
              <a:t>Unidades de Medida </a:t>
            </a:r>
            <a:endParaRPr lang="es-ES_tradnl" sz="2400" b="1" dirty="0">
              <a:solidFill>
                <a:srgbClr val="CC0066"/>
              </a:solidFill>
              <a:effectLst>
                <a:outerShdw blurRad="38100" dist="38100" dir="2700000" algn="tl">
                  <a:srgbClr val="000000"/>
                </a:outerShdw>
              </a:effectLst>
              <a:latin typeface="Tahoma" pitchFamily="34" charset="0"/>
            </a:endParaRPr>
          </a:p>
        </p:txBody>
      </p:sp>
    </p:spTree>
    <p:extLst>
      <p:ext uri="{BB962C8B-B14F-4D97-AF65-F5344CB8AC3E}">
        <p14:creationId xmlns:p14="http://schemas.microsoft.com/office/powerpoint/2010/main" val="2683388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74111"/>
                                        </p:tgtEl>
                                        <p:attrNameLst>
                                          <p:attrName>style.visibility</p:attrName>
                                        </p:attrNameLst>
                                      </p:cBhvr>
                                      <p:to>
                                        <p:strVal val="visible"/>
                                      </p:to>
                                    </p:set>
                                    <p:anim calcmode="lin" valueType="num">
                                      <p:cBhvr>
                                        <p:cTn id="7" dur="2000" fill="hold"/>
                                        <p:tgtEl>
                                          <p:spTgt spid="174111"/>
                                        </p:tgtEl>
                                        <p:attrNameLst>
                                          <p:attrName>ppt_w</p:attrName>
                                        </p:attrNameLst>
                                      </p:cBhvr>
                                      <p:tavLst>
                                        <p:tav tm="0">
                                          <p:val>
                                            <p:fltVal val="0"/>
                                          </p:val>
                                        </p:tav>
                                        <p:tav tm="100000">
                                          <p:val>
                                            <p:strVal val="#ppt_w"/>
                                          </p:val>
                                        </p:tav>
                                      </p:tavLst>
                                    </p:anim>
                                    <p:anim calcmode="lin" valueType="num">
                                      <p:cBhvr>
                                        <p:cTn id="8" dur="2000" fill="hold"/>
                                        <p:tgtEl>
                                          <p:spTgt spid="174111"/>
                                        </p:tgtEl>
                                        <p:attrNameLst>
                                          <p:attrName>ppt_h</p:attrName>
                                        </p:attrNameLst>
                                      </p:cBhvr>
                                      <p:tavLst>
                                        <p:tav tm="0">
                                          <p:val>
                                            <p:fltVal val="0"/>
                                          </p:val>
                                        </p:tav>
                                        <p:tav tm="100000">
                                          <p:val>
                                            <p:strVal val="#ppt_h"/>
                                          </p:val>
                                        </p:tav>
                                      </p:tavLst>
                                    </p:anim>
                                  </p:childTnLst>
                                </p:cTn>
                              </p:par>
                            </p:childTnLst>
                          </p:cTn>
                        </p:par>
                        <p:par>
                          <p:cTn id="9" fill="hold" nodeType="afterGroup">
                            <p:stCondLst>
                              <p:cond delay="2000"/>
                            </p:stCondLst>
                            <p:childTnLst>
                              <p:par>
                                <p:cTn id="10" presetID="12" presetClass="entr" presetSubtype="2" fill="hold" nodeType="afterEffect">
                                  <p:stCondLst>
                                    <p:cond delay="0"/>
                                  </p:stCondLst>
                                  <p:childTnLst>
                                    <p:set>
                                      <p:cBhvr>
                                        <p:cTn id="11" dur="1" fill="hold">
                                          <p:stCondLst>
                                            <p:cond delay="0"/>
                                          </p:stCondLst>
                                        </p:cTn>
                                        <p:tgtEl>
                                          <p:spTgt spid="174098">
                                            <p:txEl>
                                              <p:pRg st="0" end="0"/>
                                            </p:txEl>
                                          </p:spTgt>
                                        </p:tgtEl>
                                        <p:attrNameLst>
                                          <p:attrName>style.visibility</p:attrName>
                                        </p:attrNameLst>
                                      </p:cBhvr>
                                      <p:to>
                                        <p:strVal val="visible"/>
                                      </p:to>
                                    </p:set>
                                    <p:animEffect transition="in" filter="slide(fromRight)">
                                      <p:cBhvr>
                                        <p:cTn id="12" dur="3000"/>
                                        <p:tgtEl>
                                          <p:spTgt spid="174098">
                                            <p:txEl>
                                              <p:pRg st="0" end="0"/>
                                            </p:txEl>
                                          </p:spTgt>
                                        </p:tgtEl>
                                      </p:cBhvr>
                                    </p:animEffect>
                                  </p:childTnLst>
                                </p:cTn>
                              </p:par>
                            </p:childTnLst>
                          </p:cTn>
                        </p:par>
                        <p:par>
                          <p:cTn id="13" fill="hold" nodeType="afterGroup">
                            <p:stCondLst>
                              <p:cond delay="5000"/>
                            </p:stCondLst>
                            <p:childTnLst>
                              <p:par>
                                <p:cTn id="14" presetID="12" presetClass="entr" presetSubtype="4" fill="hold" nodeType="afterEffect">
                                  <p:stCondLst>
                                    <p:cond delay="0"/>
                                  </p:stCondLst>
                                  <p:childTnLst>
                                    <p:set>
                                      <p:cBhvr>
                                        <p:cTn id="15" dur="1" fill="hold">
                                          <p:stCondLst>
                                            <p:cond delay="0"/>
                                          </p:stCondLst>
                                        </p:cTn>
                                        <p:tgtEl>
                                          <p:spTgt spid="174098">
                                            <p:txEl>
                                              <p:pRg st="2" end="2"/>
                                            </p:txEl>
                                          </p:spTgt>
                                        </p:tgtEl>
                                        <p:attrNameLst>
                                          <p:attrName>style.visibility</p:attrName>
                                        </p:attrNameLst>
                                      </p:cBhvr>
                                      <p:to>
                                        <p:strVal val="visible"/>
                                      </p:to>
                                    </p:set>
                                    <p:animEffect transition="in" filter="slide(fromBottom)">
                                      <p:cBhvr>
                                        <p:cTn id="16" dur="2000"/>
                                        <p:tgtEl>
                                          <p:spTgt spid="174098">
                                            <p:txEl>
                                              <p:pRg st="2" end="2"/>
                                            </p:txEl>
                                          </p:spTgt>
                                        </p:tgtEl>
                                      </p:cBhvr>
                                    </p:animEffect>
                                  </p:childTnLst>
                                </p:cTn>
                              </p:par>
                            </p:childTnLst>
                          </p:cTn>
                        </p:par>
                        <p:par>
                          <p:cTn id="17" fill="hold" nodeType="afterGroup">
                            <p:stCondLst>
                              <p:cond delay="7000"/>
                            </p:stCondLst>
                            <p:childTnLst>
                              <p:par>
                                <p:cTn id="18" presetID="12" presetClass="entr" presetSubtype="2" fill="hold" nodeType="afterEffect">
                                  <p:stCondLst>
                                    <p:cond delay="0"/>
                                  </p:stCondLst>
                                  <p:childTnLst>
                                    <p:set>
                                      <p:cBhvr>
                                        <p:cTn id="19" dur="1" fill="hold">
                                          <p:stCondLst>
                                            <p:cond delay="0"/>
                                          </p:stCondLst>
                                        </p:cTn>
                                        <p:tgtEl>
                                          <p:spTgt spid="174100">
                                            <p:txEl>
                                              <p:pRg st="2" end="2"/>
                                            </p:txEl>
                                          </p:spTgt>
                                        </p:tgtEl>
                                        <p:attrNameLst>
                                          <p:attrName>style.visibility</p:attrName>
                                        </p:attrNameLst>
                                      </p:cBhvr>
                                      <p:to>
                                        <p:strVal val="visible"/>
                                      </p:to>
                                    </p:set>
                                    <p:animEffect transition="in" filter="slide(fromRight)">
                                      <p:cBhvr>
                                        <p:cTn id="20" dur="2000"/>
                                        <p:tgtEl>
                                          <p:spTgt spid="174100">
                                            <p:txEl>
                                              <p:pRg st="2" end="2"/>
                                            </p:txEl>
                                          </p:spTgt>
                                        </p:tgtEl>
                                      </p:cBhvr>
                                    </p:animEffect>
                                  </p:childTnLst>
                                </p:cTn>
                              </p:par>
                            </p:childTnLst>
                          </p:cTn>
                        </p:par>
                        <p:par>
                          <p:cTn id="21" fill="hold" nodeType="afterGroup">
                            <p:stCondLst>
                              <p:cond delay="9000"/>
                            </p:stCondLst>
                            <p:childTnLst>
                              <p:par>
                                <p:cTn id="22" presetID="12" presetClass="entr" presetSubtype="4" fill="hold" nodeType="afterEffect">
                                  <p:stCondLst>
                                    <p:cond delay="0"/>
                                  </p:stCondLst>
                                  <p:childTnLst>
                                    <p:set>
                                      <p:cBhvr>
                                        <p:cTn id="23" dur="1" fill="hold">
                                          <p:stCondLst>
                                            <p:cond delay="0"/>
                                          </p:stCondLst>
                                        </p:cTn>
                                        <p:tgtEl>
                                          <p:spTgt spid="174098">
                                            <p:txEl>
                                              <p:pRg st="3" end="3"/>
                                            </p:txEl>
                                          </p:spTgt>
                                        </p:tgtEl>
                                        <p:attrNameLst>
                                          <p:attrName>style.visibility</p:attrName>
                                        </p:attrNameLst>
                                      </p:cBhvr>
                                      <p:to>
                                        <p:strVal val="visible"/>
                                      </p:to>
                                    </p:set>
                                    <p:animEffect transition="in" filter="slide(fromBottom)">
                                      <p:cBhvr>
                                        <p:cTn id="24" dur="2000"/>
                                        <p:tgtEl>
                                          <p:spTgt spid="174098">
                                            <p:txEl>
                                              <p:pRg st="3" end="3"/>
                                            </p:txEl>
                                          </p:spTgt>
                                        </p:tgtEl>
                                      </p:cBhvr>
                                    </p:animEffect>
                                  </p:childTnLst>
                                </p:cTn>
                              </p:par>
                            </p:childTnLst>
                          </p:cTn>
                        </p:par>
                        <p:par>
                          <p:cTn id="25" fill="hold" nodeType="afterGroup">
                            <p:stCondLst>
                              <p:cond delay="11000"/>
                            </p:stCondLst>
                            <p:childTnLst>
                              <p:par>
                                <p:cTn id="26" presetID="12" presetClass="entr" presetSubtype="2" fill="hold" nodeType="afterEffect">
                                  <p:stCondLst>
                                    <p:cond delay="0"/>
                                  </p:stCondLst>
                                  <p:childTnLst>
                                    <p:set>
                                      <p:cBhvr>
                                        <p:cTn id="27" dur="1" fill="hold">
                                          <p:stCondLst>
                                            <p:cond delay="0"/>
                                          </p:stCondLst>
                                        </p:cTn>
                                        <p:tgtEl>
                                          <p:spTgt spid="174100">
                                            <p:txEl>
                                              <p:pRg st="3" end="3"/>
                                            </p:txEl>
                                          </p:spTgt>
                                        </p:tgtEl>
                                        <p:attrNameLst>
                                          <p:attrName>style.visibility</p:attrName>
                                        </p:attrNameLst>
                                      </p:cBhvr>
                                      <p:to>
                                        <p:strVal val="visible"/>
                                      </p:to>
                                    </p:set>
                                    <p:animEffect transition="in" filter="slide(fromRight)">
                                      <p:cBhvr>
                                        <p:cTn id="28" dur="2000"/>
                                        <p:tgtEl>
                                          <p:spTgt spid="174100">
                                            <p:txEl>
                                              <p:pRg st="3" end="3"/>
                                            </p:txEl>
                                          </p:spTgt>
                                        </p:tgtEl>
                                      </p:cBhvr>
                                    </p:animEffect>
                                  </p:childTnLst>
                                </p:cTn>
                              </p:par>
                            </p:childTnLst>
                          </p:cTn>
                        </p:par>
                        <p:par>
                          <p:cTn id="29" fill="hold" nodeType="afterGroup">
                            <p:stCondLst>
                              <p:cond delay="13000"/>
                            </p:stCondLst>
                            <p:childTnLst>
                              <p:par>
                                <p:cTn id="30" presetID="12" presetClass="entr" presetSubtype="4" fill="hold" nodeType="afterEffect">
                                  <p:stCondLst>
                                    <p:cond delay="0"/>
                                  </p:stCondLst>
                                  <p:childTnLst>
                                    <p:set>
                                      <p:cBhvr>
                                        <p:cTn id="31" dur="1" fill="hold">
                                          <p:stCondLst>
                                            <p:cond delay="0"/>
                                          </p:stCondLst>
                                        </p:cTn>
                                        <p:tgtEl>
                                          <p:spTgt spid="174098">
                                            <p:txEl>
                                              <p:pRg st="4" end="4"/>
                                            </p:txEl>
                                          </p:spTgt>
                                        </p:tgtEl>
                                        <p:attrNameLst>
                                          <p:attrName>style.visibility</p:attrName>
                                        </p:attrNameLst>
                                      </p:cBhvr>
                                      <p:to>
                                        <p:strVal val="visible"/>
                                      </p:to>
                                    </p:set>
                                    <p:animEffect transition="in" filter="slide(fromBottom)">
                                      <p:cBhvr>
                                        <p:cTn id="32" dur="2000"/>
                                        <p:tgtEl>
                                          <p:spTgt spid="174098">
                                            <p:txEl>
                                              <p:pRg st="4" end="4"/>
                                            </p:txEl>
                                          </p:spTgt>
                                        </p:tgtEl>
                                      </p:cBhvr>
                                    </p:animEffect>
                                  </p:childTnLst>
                                </p:cTn>
                              </p:par>
                            </p:childTnLst>
                          </p:cTn>
                        </p:par>
                        <p:par>
                          <p:cTn id="33" fill="hold" nodeType="afterGroup">
                            <p:stCondLst>
                              <p:cond delay="15000"/>
                            </p:stCondLst>
                            <p:childTnLst>
                              <p:par>
                                <p:cTn id="34" presetID="12" presetClass="entr" presetSubtype="2" fill="hold" nodeType="afterEffect">
                                  <p:stCondLst>
                                    <p:cond delay="0"/>
                                  </p:stCondLst>
                                  <p:childTnLst>
                                    <p:set>
                                      <p:cBhvr>
                                        <p:cTn id="35" dur="1" fill="hold">
                                          <p:stCondLst>
                                            <p:cond delay="0"/>
                                          </p:stCondLst>
                                        </p:cTn>
                                        <p:tgtEl>
                                          <p:spTgt spid="174100">
                                            <p:txEl>
                                              <p:pRg st="4" end="4"/>
                                            </p:txEl>
                                          </p:spTgt>
                                        </p:tgtEl>
                                        <p:attrNameLst>
                                          <p:attrName>style.visibility</p:attrName>
                                        </p:attrNameLst>
                                      </p:cBhvr>
                                      <p:to>
                                        <p:strVal val="visible"/>
                                      </p:to>
                                    </p:set>
                                    <p:animEffect transition="in" filter="slide(fromRight)">
                                      <p:cBhvr>
                                        <p:cTn id="36" dur="2000"/>
                                        <p:tgtEl>
                                          <p:spTgt spid="174100">
                                            <p:txEl>
                                              <p:pRg st="4" end="4"/>
                                            </p:txEl>
                                          </p:spTgt>
                                        </p:tgtEl>
                                      </p:cBhvr>
                                    </p:animEffect>
                                  </p:childTnLst>
                                </p:cTn>
                              </p:par>
                            </p:childTnLst>
                          </p:cTn>
                        </p:par>
                        <p:par>
                          <p:cTn id="37" fill="hold" nodeType="afterGroup">
                            <p:stCondLst>
                              <p:cond delay="17000"/>
                            </p:stCondLst>
                            <p:childTnLst>
                              <p:par>
                                <p:cTn id="38" presetID="12" presetClass="entr" presetSubtype="4" fill="hold" nodeType="afterEffect">
                                  <p:stCondLst>
                                    <p:cond delay="0"/>
                                  </p:stCondLst>
                                  <p:childTnLst>
                                    <p:set>
                                      <p:cBhvr>
                                        <p:cTn id="39" dur="1" fill="hold">
                                          <p:stCondLst>
                                            <p:cond delay="0"/>
                                          </p:stCondLst>
                                        </p:cTn>
                                        <p:tgtEl>
                                          <p:spTgt spid="174098">
                                            <p:txEl>
                                              <p:pRg st="5" end="5"/>
                                            </p:txEl>
                                          </p:spTgt>
                                        </p:tgtEl>
                                        <p:attrNameLst>
                                          <p:attrName>style.visibility</p:attrName>
                                        </p:attrNameLst>
                                      </p:cBhvr>
                                      <p:to>
                                        <p:strVal val="visible"/>
                                      </p:to>
                                    </p:set>
                                    <p:animEffect transition="in" filter="slide(fromBottom)">
                                      <p:cBhvr>
                                        <p:cTn id="40" dur="2000"/>
                                        <p:tgtEl>
                                          <p:spTgt spid="174098">
                                            <p:txEl>
                                              <p:pRg st="5" end="5"/>
                                            </p:txEl>
                                          </p:spTgt>
                                        </p:tgtEl>
                                      </p:cBhvr>
                                    </p:animEffect>
                                  </p:childTnLst>
                                </p:cTn>
                              </p:par>
                            </p:childTnLst>
                          </p:cTn>
                        </p:par>
                        <p:par>
                          <p:cTn id="41" fill="hold" nodeType="afterGroup">
                            <p:stCondLst>
                              <p:cond delay="19000"/>
                            </p:stCondLst>
                            <p:childTnLst>
                              <p:par>
                                <p:cTn id="42" presetID="12" presetClass="entr" presetSubtype="2" fill="hold" nodeType="afterEffect">
                                  <p:stCondLst>
                                    <p:cond delay="0"/>
                                  </p:stCondLst>
                                  <p:childTnLst>
                                    <p:set>
                                      <p:cBhvr>
                                        <p:cTn id="43" dur="1" fill="hold">
                                          <p:stCondLst>
                                            <p:cond delay="0"/>
                                          </p:stCondLst>
                                        </p:cTn>
                                        <p:tgtEl>
                                          <p:spTgt spid="174100">
                                            <p:txEl>
                                              <p:pRg st="5" end="5"/>
                                            </p:txEl>
                                          </p:spTgt>
                                        </p:tgtEl>
                                        <p:attrNameLst>
                                          <p:attrName>style.visibility</p:attrName>
                                        </p:attrNameLst>
                                      </p:cBhvr>
                                      <p:to>
                                        <p:strVal val="visible"/>
                                      </p:to>
                                    </p:set>
                                    <p:animEffect transition="in" filter="slide(fromRight)">
                                      <p:cBhvr>
                                        <p:cTn id="44" dur="2000"/>
                                        <p:tgtEl>
                                          <p:spTgt spid="174100">
                                            <p:txEl>
                                              <p:pRg st="5" end="5"/>
                                            </p:txEl>
                                          </p:spTgt>
                                        </p:tgtEl>
                                      </p:cBhvr>
                                    </p:animEffect>
                                  </p:childTnLst>
                                </p:cTn>
                              </p:par>
                            </p:childTnLst>
                          </p:cTn>
                        </p:par>
                        <p:par>
                          <p:cTn id="45" fill="hold" nodeType="afterGroup">
                            <p:stCondLst>
                              <p:cond delay="21000"/>
                            </p:stCondLst>
                            <p:childTnLst>
                              <p:par>
                                <p:cTn id="46" presetID="12" presetClass="entr" presetSubtype="2" fill="hold" nodeType="afterEffect">
                                  <p:stCondLst>
                                    <p:cond delay="0"/>
                                  </p:stCondLst>
                                  <p:childTnLst>
                                    <p:set>
                                      <p:cBhvr>
                                        <p:cTn id="47" dur="1" fill="hold">
                                          <p:stCondLst>
                                            <p:cond delay="0"/>
                                          </p:stCondLst>
                                        </p:cTn>
                                        <p:tgtEl>
                                          <p:spTgt spid="174103">
                                            <p:txEl>
                                              <p:pRg st="0" end="0"/>
                                            </p:txEl>
                                          </p:spTgt>
                                        </p:tgtEl>
                                        <p:attrNameLst>
                                          <p:attrName>style.visibility</p:attrName>
                                        </p:attrNameLst>
                                      </p:cBhvr>
                                      <p:to>
                                        <p:strVal val="visible"/>
                                      </p:to>
                                    </p:set>
                                    <p:animEffect transition="in" filter="slide(fromRight)">
                                      <p:cBhvr>
                                        <p:cTn id="48" dur="3000"/>
                                        <p:tgtEl>
                                          <p:spTgt spid="174103">
                                            <p:txEl>
                                              <p:pRg st="0" end="0"/>
                                            </p:txEl>
                                          </p:spTgt>
                                        </p:tgtEl>
                                      </p:cBhvr>
                                    </p:animEffect>
                                  </p:childTnLst>
                                </p:cTn>
                              </p:par>
                            </p:childTnLst>
                          </p:cTn>
                        </p:par>
                        <p:par>
                          <p:cTn id="49" fill="hold" nodeType="afterGroup">
                            <p:stCondLst>
                              <p:cond delay="24000"/>
                            </p:stCondLst>
                            <p:childTnLst>
                              <p:par>
                                <p:cTn id="50" presetID="12" presetClass="entr" presetSubtype="4" fill="hold" nodeType="afterEffect">
                                  <p:stCondLst>
                                    <p:cond delay="0"/>
                                  </p:stCondLst>
                                  <p:childTnLst>
                                    <p:set>
                                      <p:cBhvr>
                                        <p:cTn id="51" dur="1" fill="hold">
                                          <p:stCondLst>
                                            <p:cond delay="0"/>
                                          </p:stCondLst>
                                        </p:cTn>
                                        <p:tgtEl>
                                          <p:spTgt spid="174103">
                                            <p:txEl>
                                              <p:pRg st="2" end="2"/>
                                            </p:txEl>
                                          </p:spTgt>
                                        </p:tgtEl>
                                        <p:attrNameLst>
                                          <p:attrName>style.visibility</p:attrName>
                                        </p:attrNameLst>
                                      </p:cBhvr>
                                      <p:to>
                                        <p:strVal val="visible"/>
                                      </p:to>
                                    </p:set>
                                    <p:animEffect transition="in" filter="slide(fromBottom)">
                                      <p:cBhvr>
                                        <p:cTn id="52" dur="2000"/>
                                        <p:tgtEl>
                                          <p:spTgt spid="174103">
                                            <p:txEl>
                                              <p:pRg st="2" end="2"/>
                                            </p:txEl>
                                          </p:spTgt>
                                        </p:tgtEl>
                                      </p:cBhvr>
                                    </p:animEffect>
                                  </p:childTnLst>
                                </p:cTn>
                              </p:par>
                            </p:childTnLst>
                          </p:cTn>
                        </p:par>
                        <p:par>
                          <p:cTn id="53" fill="hold" nodeType="afterGroup">
                            <p:stCondLst>
                              <p:cond delay="26000"/>
                            </p:stCondLst>
                            <p:childTnLst>
                              <p:par>
                                <p:cTn id="54" presetID="12" presetClass="entr" presetSubtype="4" fill="hold" nodeType="afterEffect">
                                  <p:stCondLst>
                                    <p:cond delay="0"/>
                                  </p:stCondLst>
                                  <p:childTnLst>
                                    <p:set>
                                      <p:cBhvr>
                                        <p:cTn id="55" dur="1" fill="hold">
                                          <p:stCondLst>
                                            <p:cond delay="0"/>
                                          </p:stCondLst>
                                        </p:cTn>
                                        <p:tgtEl>
                                          <p:spTgt spid="174103">
                                            <p:txEl>
                                              <p:pRg st="3" end="3"/>
                                            </p:txEl>
                                          </p:spTgt>
                                        </p:tgtEl>
                                        <p:attrNameLst>
                                          <p:attrName>style.visibility</p:attrName>
                                        </p:attrNameLst>
                                      </p:cBhvr>
                                      <p:to>
                                        <p:strVal val="visible"/>
                                      </p:to>
                                    </p:set>
                                    <p:animEffect transition="in" filter="slide(fromBottom)">
                                      <p:cBhvr>
                                        <p:cTn id="56" dur="2000"/>
                                        <p:tgtEl>
                                          <p:spTgt spid="174103">
                                            <p:txEl>
                                              <p:pRg st="3" end="3"/>
                                            </p:txEl>
                                          </p:spTgt>
                                        </p:tgtEl>
                                      </p:cBhvr>
                                    </p:animEffect>
                                  </p:childTnLst>
                                </p:cTn>
                              </p:par>
                            </p:childTnLst>
                          </p:cTn>
                        </p:par>
                        <p:par>
                          <p:cTn id="57" fill="hold" nodeType="afterGroup">
                            <p:stCondLst>
                              <p:cond delay="28000"/>
                            </p:stCondLst>
                            <p:childTnLst>
                              <p:par>
                                <p:cTn id="58" presetID="12" presetClass="entr" presetSubtype="4" fill="hold" nodeType="afterEffect">
                                  <p:stCondLst>
                                    <p:cond delay="0"/>
                                  </p:stCondLst>
                                  <p:childTnLst>
                                    <p:set>
                                      <p:cBhvr>
                                        <p:cTn id="59" dur="1" fill="hold">
                                          <p:stCondLst>
                                            <p:cond delay="0"/>
                                          </p:stCondLst>
                                        </p:cTn>
                                        <p:tgtEl>
                                          <p:spTgt spid="174103">
                                            <p:txEl>
                                              <p:pRg st="4" end="4"/>
                                            </p:txEl>
                                          </p:spTgt>
                                        </p:tgtEl>
                                        <p:attrNameLst>
                                          <p:attrName>style.visibility</p:attrName>
                                        </p:attrNameLst>
                                      </p:cBhvr>
                                      <p:to>
                                        <p:strVal val="visible"/>
                                      </p:to>
                                    </p:set>
                                    <p:animEffect transition="in" filter="slide(fromBottom)">
                                      <p:cBhvr>
                                        <p:cTn id="60" dur="2000"/>
                                        <p:tgtEl>
                                          <p:spTgt spid="1741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66452" y="620688"/>
            <a:ext cx="7965988" cy="1649082"/>
          </a:xfrm>
        </p:spPr>
        <p:txBody>
          <a:bodyPr/>
          <a:lstStyle/>
          <a:p>
            <a:pPr marL="92075" indent="11113" algn="just">
              <a:buNone/>
            </a:pPr>
            <a:r>
              <a:rPr lang="es-PE" b="1" dirty="0" smtClean="0">
                <a:solidFill>
                  <a:srgbClr val="FF0000"/>
                </a:solidFill>
              </a:rPr>
              <a:t>Difusión:</a:t>
            </a:r>
            <a:r>
              <a:rPr lang="es-PE" b="1" dirty="0" smtClean="0"/>
              <a:t> </a:t>
            </a:r>
            <a:r>
              <a:rPr lang="es-PE" dirty="0" smtClean="0"/>
              <a:t>es el proceso mediante el cual las moléculas de un gas se "esparcen" o difunden a través de otra sustancia o a través del vacío.</a:t>
            </a:r>
            <a:endParaRPr lang="es-PE" dirty="0"/>
          </a:p>
        </p:txBody>
      </p:sp>
      <p:pic>
        <p:nvPicPr>
          <p:cNvPr id="30722" name="Picture 2"/>
          <p:cNvPicPr>
            <a:picLocks noChangeAspect="1" noChangeArrowheads="1"/>
          </p:cNvPicPr>
          <p:nvPr/>
        </p:nvPicPr>
        <p:blipFill>
          <a:blip r:embed="rId2" cstate="print"/>
          <a:srcRect/>
          <a:stretch>
            <a:fillRect/>
          </a:stretch>
        </p:blipFill>
        <p:spPr bwMode="auto">
          <a:xfrm>
            <a:off x="581837" y="1916832"/>
            <a:ext cx="3071834" cy="2623329"/>
          </a:xfrm>
          <a:prstGeom prst="rect">
            <a:avLst/>
          </a:prstGeom>
          <a:noFill/>
          <a:ln w="9525">
            <a:noFill/>
            <a:miter lim="800000"/>
            <a:headEnd/>
            <a:tailEnd/>
          </a:ln>
          <a:effectLst/>
        </p:spPr>
      </p:pic>
      <p:pic>
        <p:nvPicPr>
          <p:cNvPr id="30724" name="Picture 4"/>
          <p:cNvPicPr>
            <a:picLocks noChangeAspect="1" noChangeArrowheads="1"/>
          </p:cNvPicPr>
          <p:nvPr/>
        </p:nvPicPr>
        <p:blipFill>
          <a:blip r:embed="rId3" cstate="print"/>
          <a:srcRect/>
          <a:stretch>
            <a:fillRect/>
          </a:stretch>
        </p:blipFill>
        <p:spPr bwMode="auto">
          <a:xfrm>
            <a:off x="601747" y="4562322"/>
            <a:ext cx="3051924" cy="1891013"/>
          </a:xfrm>
          <a:prstGeom prst="rect">
            <a:avLst/>
          </a:prstGeom>
          <a:noFill/>
          <a:ln w="9525">
            <a:noFill/>
            <a:miter lim="800000"/>
            <a:headEnd/>
            <a:tailEnd/>
          </a:ln>
          <a:effectLst/>
        </p:spPr>
      </p:pic>
      <p:pic>
        <p:nvPicPr>
          <p:cNvPr id="6" name="Picture 13" descr="06_F02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5660" y="2389981"/>
            <a:ext cx="3821112"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descr="06_F02d"/>
          <p:cNvPicPr>
            <a:picLocks noChangeAspect="1" noChangeArrowheads="1"/>
          </p:cNvPicPr>
          <p:nvPr/>
        </p:nvPicPr>
        <p:blipFill>
          <a:blip r:embed="rId5" cstate="print">
            <a:extLst>
              <a:ext uri="{28A0092B-C50C-407E-A947-70E740481C1C}">
                <a14:useLocalDpi xmlns:a14="http://schemas.microsoft.com/office/drawing/2010/main" val="0"/>
              </a:ext>
            </a:extLst>
          </a:blip>
          <a:srcRect b="24200"/>
          <a:stretch>
            <a:fillRect/>
          </a:stretch>
        </p:blipFill>
        <p:spPr bwMode="auto">
          <a:xfrm>
            <a:off x="4579651" y="4218781"/>
            <a:ext cx="382111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9727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p:cNvPicPr>
            <a:picLocks noChangeAspect="1" noChangeArrowheads="1"/>
          </p:cNvPicPr>
          <p:nvPr/>
        </p:nvPicPr>
        <p:blipFill>
          <a:blip r:embed="rId2" cstate="print"/>
          <a:srcRect/>
          <a:stretch>
            <a:fillRect/>
          </a:stretch>
        </p:blipFill>
        <p:spPr bwMode="auto">
          <a:xfrm>
            <a:off x="500034" y="714356"/>
            <a:ext cx="1685925" cy="2590800"/>
          </a:xfrm>
          <a:prstGeom prst="rect">
            <a:avLst/>
          </a:prstGeom>
          <a:noFill/>
          <a:ln w="9525">
            <a:noFill/>
            <a:miter lim="800000"/>
            <a:headEnd/>
            <a:tailEnd/>
          </a:ln>
          <a:effectLst/>
        </p:spPr>
      </p:pic>
      <p:pic>
        <p:nvPicPr>
          <p:cNvPr id="31748" name="Picture 4"/>
          <p:cNvPicPr>
            <a:picLocks noGrp="1" noChangeAspect="1" noChangeArrowheads="1"/>
          </p:cNvPicPr>
          <p:nvPr>
            <p:ph idx="1"/>
          </p:nvPr>
        </p:nvPicPr>
        <p:blipFill>
          <a:blip r:embed="rId3" cstate="print"/>
          <a:srcRect/>
          <a:stretch>
            <a:fillRect/>
          </a:stretch>
        </p:blipFill>
        <p:spPr bwMode="auto">
          <a:xfrm>
            <a:off x="2143108" y="714356"/>
            <a:ext cx="3590925" cy="2524125"/>
          </a:xfrm>
          <a:prstGeom prst="rect">
            <a:avLst/>
          </a:prstGeom>
          <a:noFill/>
          <a:ln w="9525">
            <a:noFill/>
            <a:miter lim="800000"/>
            <a:headEnd/>
            <a:tailEnd/>
          </a:ln>
          <a:effectLst/>
        </p:spPr>
      </p:pic>
      <p:pic>
        <p:nvPicPr>
          <p:cNvPr id="31749" name="Picture 5"/>
          <p:cNvPicPr>
            <a:picLocks noChangeAspect="1" noChangeArrowheads="1"/>
          </p:cNvPicPr>
          <p:nvPr/>
        </p:nvPicPr>
        <p:blipFill rotWithShape="1">
          <a:blip r:embed="rId4" cstate="print"/>
          <a:srcRect l="34882" r="24371"/>
          <a:stretch/>
        </p:blipFill>
        <p:spPr bwMode="auto">
          <a:xfrm>
            <a:off x="4841396" y="632539"/>
            <a:ext cx="1458796" cy="2686050"/>
          </a:xfrm>
          <a:prstGeom prst="rect">
            <a:avLst/>
          </a:prstGeom>
          <a:noFill/>
          <a:ln w="9525">
            <a:noFill/>
            <a:miter lim="800000"/>
            <a:headEnd/>
            <a:tailEnd/>
          </a:ln>
          <a:effectLst/>
        </p:spPr>
      </p:pic>
      <p:pic>
        <p:nvPicPr>
          <p:cNvPr id="31750" name="Picture 6"/>
          <p:cNvPicPr>
            <a:picLocks noChangeAspect="1" noChangeArrowheads="1"/>
          </p:cNvPicPr>
          <p:nvPr/>
        </p:nvPicPr>
        <p:blipFill rotWithShape="1">
          <a:blip r:embed="rId5" cstate="print"/>
          <a:srcRect l="16936" r="16226"/>
          <a:stretch/>
        </p:blipFill>
        <p:spPr bwMode="auto">
          <a:xfrm>
            <a:off x="6300192" y="632539"/>
            <a:ext cx="1590195" cy="2686050"/>
          </a:xfrm>
          <a:prstGeom prst="rect">
            <a:avLst/>
          </a:prstGeom>
          <a:noFill/>
          <a:ln w="9525">
            <a:noFill/>
            <a:miter lim="800000"/>
            <a:headEnd/>
            <a:tailEnd/>
          </a:ln>
          <a:effectLst/>
        </p:spPr>
      </p:pic>
      <p:pic>
        <p:nvPicPr>
          <p:cNvPr id="31751" name="Picture 7"/>
          <p:cNvPicPr>
            <a:picLocks noChangeAspect="1" noChangeArrowheads="1"/>
          </p:cNvPicPr>
          <p:nvPr/>
        </p:nvPicPr>
        <p:blipFill>
          <a:blip r:embed="rId6" cstate="print"/>
          <a:srcRect/>
          <a:stretch>
            <a:fillRect/>
          </a:stretch>
        </p:blipFill>
        <p:spPr bwMode="auto">
          <a:xfrm>
            <a:off x="2699742" y="3337264"/>
            <a:ext cx="3600450" cy="3188080"/>
          </a:xfrm>
          <a:prstGeom prst="rect">
            <a:avLst/>
          </a:prstGeom>
          <a:noFill/>
          <a:ln w="9525">
            <a:noFill/>
            <a:miter lim="800000"/>
            <a:headEnd/>
            <a:tailEnd/>
          </a:ln>
          <a:effectLst/>
        </p:spPr>
      </p:pic>
    </p:spTree>
    <p:extLst>
      <p:ext uri="{BB962C8B-B14F-4D97-AF65-F5344CB8AC3E}">
        <p14:creationId xmlns:p14="http://schemas.microsoft.com/office/powerpoint/2010/main" val="38951823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764704"/>
            <a:ext cx="7992888"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9553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71472" y="714356"/>
            <a:ext cx="8215370" cy="1462538"/>
          </a:xfrm>
        </p:spPr>
        <p:txBody>
          <a:bodyPr>
            <a:normAutofit lnSpcReduction="10000"/>
          </a:bodyPr>
          <a:lstStyle/>
          <a:p>
            <a:pPr marL="3175" indent="11113" algn="just">
              <a:buNone/>
            </a:pPr>
            <a:r>
              <a:rPr lang="es-PE" b="1" dirty="0" smtClean="0">
                <a:solidFill>
                  <a:srgbClr val="FF0000"/>
                </a:solidFill>
              </a:rPr>
              <a:t>Efusión: </a:t>
            </a:r>
            <a:r>
              <a:rPr lang="es-PE" dirty="0" smtClean="0"/>
              <a:t>es el proceso mediante el cual las moléculas de un gas, que se encuentran confinadas en un recipiente, fluyen o "escapan" a través de un agujero pequeño. </a:t>
            </a:r>
            <a:endParaRPr lang="es-PE" dirty="0"/>
          </a:p>
        </p:txBody>
      </p:sp>
      <p:pic>
        <p:nvPicPr>
          <p:cNvPr id="32770" name="Picture 2"/>
          <p:cNvPicPr>
            <a:picLocks noChangeAspect="1" noChangeArrowheads="1"/>
          </p:cNvPicPr>
          <p:nvPr/>
        </p:nvPicPr>
        <p:blipFill>
          <a:blip r:embed="rId2" cstate="print"/>
          <a:srcRect/>
          <a:stretch>
            <a:fillRect/>
          </a:stretch>
        </p:blipFill>
        <p:spPr bwMode="auto">
          <a:xfrm>
            <a:off x="500034" y="3143248"/>
            <a:ext cx="4029075" cy="2971800"/>
          </a:xfrm>
          <a:prstGeom prst="rect">
            <a:avLst/>
          </a:prstGeom>
          <a:noFill/>
          <a:ln w="9525">
            <a:noFill/>
            <a:miter lim="800000"/>
            <a:headEnd/>
            <a:tailEnd/>
          </a:ln>
          <a:effectLst/>
        </p:spPr>
      </p:pic>
      <p:pic>
        <p:nvPicPr>
          <p:cNvPr id="32771" name="Picture 3"/>
          <p:cNvPicPr>
            <a:picLocks noChangeAspect="1" noChangeArrowheads="1"/>
          </p:cNvPicPr>
          <p:nvPr/>
        </p:nvPicPr>
        <p:blipFill>
          <a:blip r:embed="rId3" cstate="print"/>
          <a:srcRect/>
          <a:stretch>
            <a:fillRect/>
          </a:stretch>
        </p:blipFill>
        <p:spPr bwMode="auto">
          <a:xfrm>
            <a:off x="4572000" y="3214686"/>
            <a:ext cx="3952875" cy="2847975"/>
          </a:xfrm>
          <a:prstGeom prst="rect">
            <a:avLst/>
          </a:prstGeom>
          <a:noFill/>
          <a:ln w="9525">
            <a:noFill/>
            <a:miter lim="800000"/>
            <a:headEnd/>
            <a:tailEnd/>
          </a:ln>
          <a:effectLst/>
        </p:spPr>
      </p:pic>
    </p:spTree>
    <p:extLst>
      <p:ext uri="{BB962C8B-B14F-4D97-AF65-F5344CB8AC3E}">
        <p14:creationId xmlns:p14="http://schemas.microsoft.com/office/powerpoint/2010/main" val="4801228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404664"/>
            <a:ext cx="7024744" cy="615386"/>
          </a:xfrm>
        </p:spPr>
        <p:txBody>
          <a:bodyPr>
            <a:normAutofit fontScale="90000"/>
          </a:bodyPr>
          <a:lstStyle/>
          <a:p>
            <a:r>
              <a:rPr lang="es-PE" b="1" dirty="0" smtClean="0">
                <a:solidFill>
                  <a:srgbClr val="FF0000"/>
                </a:solidFill>
              </a:rPr>
              <a:t>Ley </a:t>
            </a:r>
            <a:r>
              <a:rPr lang="es-PE" b="1" smtClean="0">
                <a:solidFill>
                  <a:srgbClr val="FF0000"/>
                </a:solidFill>
              </a:rPr>
              <a:t>de Graham</a:t>
            </a:r>
            <a:endParaRPr lang="es-ES" dirty="0">
              <a:solidFill>
                <a:srgbClr val="FF0000"/>
              </a:solidFill>
            </a:endParaRPr>
          </a:p>
        </p:txBody>
      </p:sp>
      <p:sp>
        <p:nvSpPr>
          <p:cNvPr id="3" name="2 Marcador de contenido"/>
          <p:cNvSpPr>
            <a:spLocks noGrp="1"/>
          </p:cNvSpPr>
          <p:nvPr>
            <p:ph idx="1"/>
          </p:nvPr>
        </p:nvSpPr>
        <p:spPr>
          <a:xfrm>
            <a:off x="500034" y="1214422"/>
            <a:ext cx="8072494" cy="3508977"/>
          </a:xfrm>
        </p:spPr>
        <p:txBody>
          <a:bodyPr>
            <a:normAutofit fontScale="92500" lnSpcReduction="10000"/>
          </a:bodyPr>
          <a:lstStyle/>
          <a:p>
            <a:endParaRPr lang="es-PE" dirty="0" smtClean="0"/>
          </a:p>
          <a:p>
            <a:pPr marL="3175" indent="17463" algn="just">
              <a:buNone/>
            </a:pPr>
            <a:r>
              <a:rPr lang="es-PE" dirty="0" smtClean="0"/>
              <a:t>A pesar de que las velocidades moleculares son muy elevadas, el proceso de difusión o de efusión, requiere de cierto tiempo, debido al elevado número de colisiones que experimentan las moléculas en movimiento.</a:t>
            </a:r>
          </a:p>
          <a:p>
            <a:pPr marL="3175" indent="17463" algn="just">
              <a:buNone/>
            </a:pPr>
            <a:r>
              <a:rPr lang="es-PE" dirty="0" smtClean="0"/>
              <a:t> </a:t>
            </a:r>
          </a:p>
          <a:p>
            <a:pPr marL="3175" indent="17463" algn="just">
              <a:buNone/>
            </a:pPr>
            <a:r>
              <a:rPr lang="es-PE" dirty="0" smtClean="0"/>
              <a:t>En 1829 </a:t>
            </a:r>
            <a:r>
              <a:rPr lang="es-PE" b="1" dirty="0" smtClean="0">
                <a:hlinkClick r:id="rId2"/>
              </a:rPr>
              <a:t>Thomas Graham</a:t>
            </a:r>
            <a:r>
              <a:rPr lang="es-PE" dirty="0" smtClean="0"/>
              <a:t> determinó que cuando </a:t>
            </a:r>
            <a:r>
              <a:rPr lang="es-PE" b="1" dirty="0" smtClean="0"/>
              <a:t>P y T son constantes</a:t>
            </a:r>
            <a:r>
              <a:rPr lang="es-PE" dirty="0" smtClean="0"/>
              <a:t>, la velocidad de difusión de las sustancias gaseosas es inversamente proporcional a la raíz cuadrada de sus pesos moleculares:</a:t>
            </a:r>
          </a:p>
          <a:p>
            <a:pPr marL="3175" indent="17463" algn="just">
              <a:buNone/>
            </a:pPr>
            <a:endParaRPr lang="es-ES" dirty="0"/>
          </a:p>
        </p:txBody>
      </p:sp>
      <p:pic>
        <p:nvPicPr>
          <p:cNvPr id="3074" name="Picture 2" descr="http://corinto.pucp.edu.pe/quimicageneral/sites/corinto.pucp.edu.pe.quimicageneral/files/images/unidad5/Graham.png"/>
          <p:cNvPicPr>
            <a:picLocks noChangeAspect="1" noChangeArrowheads="1"/>
          </p:cNvPicPr>
          <p:nvPr/>
        </p:nvPicPr>
        <p:blipFill>
          <a:blip r:embed="rId3" cstate="print"/>
          <a:srcRect/>
          <a:stretch>
            <a:fillRect/>
          </a:stretch>
        </p:blipFill>
        <p:spPr bwMode="auto">
          <a:xfrm>
            <a:off x="3453287" y="4869160"/>
            <a:ext cx="1887028" cy="1161248"/>
          </a:xfrm>
          <a:prstGeom prst="rect">
            <a:avLst/>
          </a:prstGeom>
          <a:noFill/>
        </p:spPr>
      </p:pic>
    </p:spTree>
    <p:extLst>
      <p:ext uri="{BB962C8B-B14F-4D97-AF65-F5344CB8AC3E}">
        <p14:creationId xmlns:p14="http://schemas.microsoft.com/office/powerpoint/2010/main" val="16774292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052736"/>
            <a:ext cx="8001056" cy="1849978"/>
          </a:xfrm>
        </p:spPr>
        <p:txBody>
          <a:bodyPr/>
          <a:lstStyle/>
          <a:p>
            <a:pPr marL="95250" indent="-7938">
              <a:buNone/>
            </a:pPr>
            <a:r>
              <a:rPr lang="es-PE" dirty="0" smtClean="0"/>
              <a:t>En otras palabras, bajo las mismas condiciones de P y T, las moléculas de un gas ligero se desplazan con mayor rapidez que las de un gas pesado, como se puede apreciar en el </a:t>
            </a:r>
            <a:r>
              <a:rPr lang="es-PE" smtClean="0"/>
              <a:t>siguiente Figura:</a:t>
            </a:r>
            <a:endParaRPr lang="es-ES" dirty="0"/>
          </a:p>
        </p:txBody>
      </p:sp>
      <p:sp>
        <p:nvSpPr>
          <p:cNvPr id="4" name="1 Título"/>
          <p:cNvSpPr>
            <a:spLocks noGrp="1"/>
          </p:cNvSpPr>
          <p:nvPr>
            <p:ph type="title"/>
          </p:nvPr>
        </p:nvSpPr>
        <p:spPr>
          <a:xfrm>
            <a:off x="467544" y="404664"/>
            <a:ext cx="7024744" cy="615386"/>
          </a:xfrm>
        </p:spPr>
        <p:txBody>
          <a:bodyPr>
            <a:normAutofit fontScale="90000"/>
          </a:bodyPr>
          <a:lstStyle/>
          <a:p>
            <a:r>
              <a:rPr lang="es-PE" b="1" dirty="0" smtClean="0">
                <a:solidFill>
                  <a:srgbClr val="FF0000"/>
                </a:solidFill>
              </a:rPr>
              <a:t>Ley </a:t>
            </a:r>
            <a:r>
              <a:rPr lang="es-PE" b="1" smtClean="0">
                <a:solidFill>
                  <a:srgbClr val="FF0000"/>
                </a:solidFill>
              </a:rPr>
              <a:t>de Graham</a:t>
            </a:r>
            <a:endParaRPr lang="es-ES" dirty="0">
              <a:solidFill>
                <a:srgbClr val="FF0000"/>
              </a:solidFill>
            </a:endParaRPr>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996952"/>
            <a:ext cx="7524750" cy="2740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2722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124744"/>
            <a:ext cx="4010686" cy="2252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8230" y="1017676"/>
            <a:ext cx="4060752" cy="2359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4060710"/>
            <a:ext cx="4010686"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8230" y="4060709"/>
            <a:ext cx="4169606"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p:cNvSpPr txBox="1">
            <a:spLocks/>
          </p:cNvSpPr>
          <p:nvPr/>
        </p:nvSpPr>
        <p:spPr>
          <a:xfrm>
            <a:off x="467544" y="404664"/>
            <a:ext cx="7024744" cy="615386"/>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PE" b="1" smtClean="0">
                <a:solidFill>
                  <a:srgbClr val="FF0000"/>
                </a:solidFill>
              </a:rPr>
              <a:t>Ley de Graham</a:t>
            </a:r>
            <a:endParaRPr lang="es-ES" dirty="0">
              <a:solidFill>
                <a:srgbClr val="FF0000"/>
              </a:solidFill>
            </a:endParaRPr>
          </a:p>
        </p:txBody>
      </p:sp>
    </p:spTree>
    <p:extLst>
      <p:ext uri="{BB962C8B-B14F-4D97-AF65-F5344CB8AC3E}">
        <p14:creationId xmlns:p14="http://schemas.microsoft.com/office/powerpoint/2010/main" val="6907427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836712"/>
            <a:ext cx="8064896"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1516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476672"/>
            <a:ext cx="8064896"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867447"/>
            <a:ext cx="8064896" cy="3806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1086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76672"/>
            <a:ext cx="8136904"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345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764703"/>
            <a:ext cx="3475112"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411220" y="394692"/>
            <a:ext cx="4808851" cy="5016758"/>
          </a:xfrm>
          <a:prstGeom prst="rect">
            <a:avLst/>
          </a:prstGeom>
        </p:spPr>
        <p:txBody>
          <a:bodyPr wrap="square">
            <a:spAutoFit/>
          </a:bodyPr>
          <a:lstStyle/>
          <a:p>
            <a:pPr algn="just"/>
            <a:r>
              <a:rPr lang="es-PE" sz="2000" b="1" dirty="0">
                <a:solidFill>
                  <a:srgbClr val="FF0000"/>
                </a:solidFill>
              </a:rPr>
              <a:t>Presión (</a:t>
            </a:r>
            <a:r>
              <a:rPr lang="es-PE" sz="2000" b="1" i="1" dirty="0">
                <a:solidFill>
                  <a:srgbClr val="FF0000"/>
                </a:solidFill>
              </a:rPr>
              <a:t>P</a:t>
            </a:r>
            <a:r>
              <a:rPr lang="es-PE" sz="2000" b="1" dirty="0">
                <a:solidFill>
                  <a:srgbClr val="FF0000"/>
                </a:solidFill>
              </a:rPr>
              <a:t>)</a:t>
            </a:r>
          </a:p>
          <a:p>
            <a:pPr algn="just"/>
            <a:r>
              <a:rPr lang="es-PE" sz="2000" dirty="0"/>
              <a:t>Las partículas de gas son extremadamente pequeñas. Sin embargo, cuando </a:t>
            </a:r>
            <a:r>
              <a:rPr lang="es-PE" sz="2000" dirty="0" smtClean="0"/>
              <a:t>miles de </a:t>
            </a:r>
            <a:r>
              <a:rPr lang="es-PE" sz="2000" dirty="0"/>
              <a:t>miles de millones de partículas de gas golpean contra las paredes de un </a:t>
            </a:r>
            <a:r>
              <a:rPr lang="es-PE" sz="2000" dirty="0" smtClean="0"/>
              <a:t>contenedor, ejercen </a:t>
            </a:r>
            <a:r>
              <a:rPr lang="es-PE" sz="2000" dirty="0"/>
              <a:t>una fuerza conocida como la presión del gas. Mientras más </a:t>
            </a:r>
            <a:r>
              <a:rPr lang="es-PE" sz="2000" dirty="0" smtClean="0"/>
              <a:t>moléculas golpeen </a:t>
            </a:r>
            <a:r>
              <a:rPr lang="es-PE" sz="2000" dirty="0"/>
              <a:t>la pared, mayor es la presión </a:t>
            </a:r>
            <a:r>
              <a:rPr lang="es-PE" sz="2000" dirty="0" smtClean="0"/>
              <a:t>. Si </a:t>
            </a:r>
            <a:r>
              <a:rPr lang="es-PE" sz="2000" dirty="0"/>
              <a:t>calentamos el </a:t>
            </a:r>
            <a:r>
              <a:rPr lang="es-PE" sz="2000" dirty="0" smtClean="0"/>
              <a:t>contenedor para </a:t>
            </a:r>
            <a:r>
              <a:rPr lang="es-PE" sz="2000" dirty="0"/>
              <a:t>hacer que las moléculas se mueven más rápido, chocan en las paredes del </a:t>
            </a:r>
            <a:r>
              <a:rPr lang="es-PE" sz="2000" dirty="0" smtClean="0"/>
              <a:t>contenedor con </a:t>
            </a:r>
            <a:r>
              <a:rPr lang="es-PE" sz="2000" dirty="0"/>
              <a:t>más frecuencia y con fuerza creciente, lo que aumenta la presión. </a:t>
            </a:r>
          </a:p>
        </p:txBody>
      </p:sp>
      <p:sp>
        <p:nvSpPr>
          <p:cNvPr id="3" name="2 Rectángulo"/>
          <p:cNvSpPr/>
          <p:nvPr/>
        </p:nvSpPr>
        <p:spPr>
          <a:xfrm>
            <a:off x="411220" y="5589240"/>
            <a:ext cx="8265235" cy="1015663"/>
          </a:xfrm>
          <a:prstGeom prst="rect">
            <a:avLst/>
          </a:prstGeom>
        </p:spPr>
        <p:txBody>
          <a:bodyPr wrap="square">
            <a:spAutoFit/>
          </a:bodyPr>
          <a:lstStyle/>
          <a:p>
            <a:r>
              <a:rPr lang="es-PE" sz="2000" dirty="0" smtClean="0"/>
              <a:t>Las moléculas </a:t>
            </a:r>
            <a:r>
              <a:rPr lang="es-PE" sz="2000" dirty="0"/>
              <a:t>de gas de oxígeno y nitrógeno en el aire que nos rodea ejercen </a:t>
            </a:r>
            <a:r>
              <a:rPr lang="es-PE" sz="2000" dirty="0" smtClean="0"/>
              <a:t>presión sobre nosotros todo el tiempo. A la presión que ejerce el aire se le llama </a:t>
            </a:r>
            <a:r>
              <a:rPr lang="es-PE" sz="2000" b="1" dirty="0" smtClean="0"/>
              <a:t>presión atmosférica.</a:t>
            </a:r>
            <a:endParaRPr lang="es-PE" sz="2000" dirty="0"/>
          </a:p>
        </p:txBody>
      </p:sp>
    </p:spTree>
    <p:extLst>
      <p:ext uri="{BB962C8B-B14F-4D97-AF65-F5344CB8AC3E}">
        <p14:creationId xmlns:p14="http://schemas.microsoft.com/office/powerpoint/2010/main" val="1851526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014" y="620688"/>
            <a:ext cx="7947441"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0336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11560" y="404664"/>
            <a:ext cx="6048672" cy="1656184"/>
          </a:xfrm>
        </p:spPr>
        <p:txBody>
          <a:bodyPr vert="horz" lIns="91440" tIns="45720" rIns="91440" bIns="45720" rtlCol="0">
            <a:noAutofit/>
          </a:bodyPr>
          <a:lstStyle/>
          <a:p>
            <a:pPr>
              <a:lnSpc>
                <a:spcPct val="120000"/>
              </a:lnSpc>
            </a:pPr>
            <a:r>
              <a:rPr lang="es-PE" altLang="es-PE" sz="2000" b="1" dirty="0" smtClean="0">
                <a:solidFill>
                  <a:srgbClr val="FF0000"/>
                </a:solidFill>
              </a:rPr>
              <a:t>Ley de </a:t>
            </a:r>
            <a:r>
              <a:rPr lang="es-PE" altLang="es-PE" sz="2000" b="1" dirty="0" err="1" smtClean="0">
                <a:solidFill>
                  <a:srgbClr val="FF0000"/>
                </a:solidFill>
              </a:rPr>
              <a:t>Boyle</a:t>
            </a:r>
            <a:endParaRPr lang="es-PE" altLang="es-PE" sz="2000" b="1" dirty="0" smtClean="0">
              <a:solidFill>
                <a:srgbClr val="FF0000"/>
              </a:solidFill>
            </a:endParaRPr>
          </a:p>
          <a:p>
            <a:pPr marL="68580" indent="0">
              <a:lnSpc>
                <a:spcPct val="120000"/>
              </a:lnSpc>
              <a:buFont typeface="Wingdings 2" pitchFamily="18" charset="2"/>
              <a:buNone/>
            </a:pPr>
            <a:r>
              <a:rPr lang="es-PE" altLang="es-PE" sz="2000" dirty="0" smtClean="0">
                <a:solidFill>
                  <a:schemeClr val="tx1"/>
                </a:solidFill>
              </a:rPr>
              <a:t>Esta </a:t>
            </a:r>
            <a:r>
              <a:rPr lang="es-PE" altLang="es-PE" sz="2000" dirty="0">
                <a:solidFill>
                  <a:schemeClr val="tx1"/>
                </a:solidFill>
              </a:rPr>
              <a:t>ley la podemos ver aplicada cuando usamos una jeringa ya que al aumentar </a:t>
            </a:r>
            <a:r>
              <a:rPr lang="es-PE" altLang="es-PE" sz="2000" b="1" dirty="0">
                <a:solidFill>
                  <a:srgbClr val="7030A0"/>
                </a:solidFill>
              </a:rPr>
              <a:t>la presión, el volumen disminuye.</a:t>
            </a:r>
            <a:r>
              <a:rPr lang="es-PE" altLang="es-PE" sz="2000" b="1" dirty="0">
                <a:solidFill>
                  <a:srgbClr val="FF0000"/>
                </a:solidFill>
              </a:rPr>
              <a:t/>
            </a:r>
            <a:br>
              <a:rPr lang="es-PE" altLang="es-PE" sz="2000" b="1" dirty="0">
                <a:solidFill>
                  <a:srgbClr val="FF0000"/>
                </a:solidFill>
              </a:rPr>
            </a:br>
            <a:endParaRPr lang="es-PE" sz="2000" b="1" dirty="0">
              <a:solidFill>
                <a:srgbClr val="FF0000"/>
              </a:solidFill>
            </a:endParaRPr>
          </a:p>
        </p:txBody>
      </p:sp>
      <p:pic>
        <p:nvPicPr>
          <p:cNvPr id="4" name="Picture 2" descr="external image medicina%20-%20blogdeimagenes%20(20)_thumb.gif?imgmax=800"/>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548680"/>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5" name="2 Marcador de contenido"/>
          <p:cNvSpPr txBox="1">
            <a:spLocks/>
          </p:cNvSpPr>
          <p:nvPr/>
        </p:nvSpPr>
        <p:spPr>
          <a:xfrm>
            <a:off x="539552" y="2060848"/>
            <a:ext cx="7128792" cy="4320480"/>
          </a:xfrm>
          <a:prstGeom prst="rect">
            <a:avLst/>
          </a:prstGeom>
        </p:spPr>
        <p:txBody>
          <a:bodyPr vert="horz" lIns="91440" tIns="45720" rIns="91440" bIns="45720" rtlCol="0">
            <a:noAutofit/>
          </a:bodyPr>
          <a:lstStyle/>
          <a:p>
            <a:pPr marL="342900" marR="0" lvl="0" indent="-274320" algn="l" defTabSz="914400" rtl="0" eaLnBrk="1" fontAlgn="auto" latinLnBrk="0" hangingPunct="1">
              <a:lnSpc>
                <a:spcPct val="100000"/>
              </a:lnSpc>
              <a:spcBef>
                <a:spcPct val="20000"/>
              </a:spcBef>
              <a:spcAft>
                <a:spcPts val="0"/>
              </a:spcAft>
              <a:buClr>
                <a:schemeClr val="accent1"/>
              </a:buClr>
              <a:buSzPct val="76000"/>
              <a:buFont typeface="Wingdings 2" pitchFamily="18" charset="2"/>
              <a:buChar char=""/>
              <a:tabLst/>
              <a:defRPr/>
            </a:pPr>
            <a:r>
              <a:rPr kumimoji="0" lang="es-PE" sz="2000" b="1" i="0" u="none" strike="noStrike" kern="1200" cap="none" spc="0" normalizeH="0" baseline="0" noProof="0" dirty="0" smtClean="0">
                <a:ln>
                  <a:noFill/>
                </a:ln>
                <a:solidFill>
                  <a:srgbClr val="FF0000"/>
                </a:solidFill>
                <a:effectLst/>
                <a:uLnTx/>
                <a:uFillTx/>
                <a:latin typeface="+mn-lt"/>
                <a:ea typeface="+mn-ea"/>
                <a:cs typeface="+mn-cs"/>
              </a:rPr>
              <a:t>Ley de Charles</a:t>
            </a:r>
          </a:p>
          <a:p>
            <a:pPr marL="342900" marR="0" lvl="0" indent="-274320" algn="l" defTabSz="914400" rtl="0" eaLnBrk="1" fontAlgn="auto" latinLnBrk="0" hangingPunct="1">
              <a:lnSpc>
                <a:spcPct val="100000"/>
              </a:lnSpc>
              <a:spcBef>
                <a:spcPct val="20000"/>
              </a:spcBef>
              <a:spcAft>
                <a:spcPts val="0"/>
              </a:spcAft>
              <a:buClr>
                <a:schemeClr val="accent1"/>
              </a:buClr>
              <a:buSzPct val="76000"/>
              <a:buFont typeface="Wingdings 2" pitchFamily="18" charset="2"/>
              <a:buChar char=""/>
              <a:tabLst/>
              <a:defRPr/>
            </a:pPr>
            <a:endParaRPr kumimoji="0" lang="es-PE" sz="2000" b="1" i="0" u="none" strike="noStrike" kern="1200" cap="none" spc="0" normalizeH="0" baseline="0" noProof="0" dirty="0" smtClean="0">
              <a:ln>
                <a:noFill/>
              </a:ln>
              <a:solidFill>
                <a:srgbClr val="FF0000"/>
              </a:solidFill>
              <a:effectLst/>
              <a:uLnTx/>
              <a:uFillTx/>
              <a:latin typeface="+mn-lt"/>
              <a:ea typeface="+mn-ea"/>
              <a:cs typeface="+mn-cs"/>
            </a:endParaRPr>
          </a:p>
          <a:p>
            <a:pPr marL="68580" marR="0" lvl="0" indent="0" algn="l" defTabSz="914400" rtl="0" eaLnBrk="1" fontAlgn="auto" latinLnBrk="0" hangingPunct="1">
              <a:lnSpc>
                <a:spcPct val="100000"/>
              </a:lnSpc>
              <a:spcBef>
                <a:spcPct val="20000"/>
              </a:spcBef>
              <a:spcAft>
                <a:spcPts val="0"/>
              </a:spcAft>
              <a:buClr>
                <a:schemeClr val="accent1"/>
              </a:buClr>
              <a:buSzPct val="76000"/>
              <a:buFont typeface="Wingdings 2" pitchFamily="18" charset="2"/>
              <a:buNone/>
              <a:tabLst/>
              <a:defRPr/>
            </a:pPr>
            <a:r>
              <a:rPr kumimoji="0" lang="es-PE" sz="2000" b="0" i="0" u="none" strike="noStrike" kern="1200" cap="none" spc="0" normalizeH="0" baseline="0" noProof="0" dirty="0" smtClean="0">
                <a:ln>
                  <a:noFill/>
                </a:ln>
                <a:solidFill>
                  <a:schemeClr val="tx2"/>
                </a:solidFill>
                <a:effectLst/>
                <a:uLnTx/>
                <a:uFillTx/>
                <a:latin typeface="+mn-lt"/>
                <a:ea typeface="+mn-ea"/>
                <a:cs typeface="+mn-cs"/>
              </a:rPr>
              <a:t>puedes observar en un globo aerostático. Calientas el gas y este tiende a expandirse más (es decir, el volumen aumenta) logrando elevar el globo a mayor altura</a:t>
            </a:r>
          </a:p>
          <a:p>
            <a:pPr marL="68580" marR="0" lvl="0" indent="0" algn="l" defTabSz="914400" rtl="0" eaLnBrk="1" fontAlgn="auto" latinLnBrk="0" hangingPunct="1">
              <a:lnSpc>
                <a:spcPct val="100000"/>
              </a:lnSpc>
              <a:spcBef>
                <a:spcPct val="20000"/>
              </a:spcBef>
              <a:spcAft>
                <a:spcPts val="0"/>
              </a:spcAft>
              <a:buClr>
                <a:schemeClr val="accent1"/>
              </a:buClr>
              <a:buSzPct val="76000"/>
              <a:buFont typeface="Wingdings 2" pitchFamily="18" charset="2"/>
              <a:buNone/>
              <a:tabLst/>
              <a:defRPr/>
            </a:pPr>
            <a:endParaRPr kumimoji="0" lang="es-PE" sz="2000" b="0" i="0" u="none" strike="noStrike" kern="1200" cap="none" spc="0" normalizeH="0" baseline="0" noProof="0" dirty="0" smtClean="0">
              <a:ln>
                <a:noFill/>
              </a:ln>
              <a:solidFill>
                <a:schemeClr val="tx2"/>
              </a:solidFill>
              <a:effectLst/>
              <a:uLnTx/>
              <a:uFillTx/>
              <a:latin typeface="+mn-lt"/>
              <a:ea typeface="+mn-ea"/>
              <a:cs typeface="+mn-cs"/>
            </a:endParaRPr>
          </a:p>
          <a:p>
            <a:pPr marL="68580" marR="0" lvl="0" indent="0" algn="l" defTabSz="914400" rtl="0" eaLnBrk="1" fontAlgn="auto" latinLnBrk="0" hangingPunct="1">
              <a:lnSpc>
                <a:spcPct val="100000"/>
              </a:lnSpc>
              <a:spcBef>
                <a:spcPct val="20000"/>
              </a:spcBef>
              <a:spcAft>
                <a:spcPts val="0"/>
              </a:spcAft>
              <a:buClr>
                <a:schemeClr val="accent1"/>
              </a:buClr>
              <a:buSzPct val="76000"/>
              <a:buFont typeface="Wingdings 2" pitchFamily="18" charset="2"/>
              <a:buNone/>
              <a:tabLst/>
              <a:defRPr/>
            </a:pPr>
            <a:r>
              <a:rPr kumimoji="0" lang="es-PE" sz="2000" b="1" i="1" u="none" strike="noStrike" kern="1200" cap="none" spc="0" normalizeH="0" baseline="0" noProof="0" dirty="0" smtClean="0">
                <a:ln>
                  <a:noFill/>
                </a:ln>
                <a:solidFill>
                  <a:srgbClr val="FF0000"/>
                </a:solidFill>
                <a:effectLst/>
                <a:uLnTx/>
                <a:uFillTx/>
                <a:latin typeface="+mn-lt"/>
                <a:ea typeface="+mn-ea"/>
                <a:cs typeface="+mn-cs"/>
              </a:rPr>
              <a:t>Ley de Gay </a:t>
            </a:r>
            <a:r>
              <a:rPr kumimoji="0" lang="es-PE" sz="2000" b="1" i="1" u="none" strike="noStrike" kern="1200" cap="none" spc="0" normalizeH="0" baseline="0" noProof="0" dirty="0" err="1" smtClean="0">
                <a:ln>
                  <a:noFill/>
                </a:ln>
                <a:solidFill>
                  <a:srgbClr val="FF0000"/>
                </a:solidFill>
                <a:effectLst/>
                <a:uLnTx/>
                <a:uFillTx/>
                <a:latin typeface="+mn-lt"/>
                <a:ea typeface="+mn-ea"/>
                <a:cs typeface="+mn-cs"/>
              </a:rPr>
              <a:t>Lusaac</a:t>
            </a:r>
            <a:r>
              <a:rPr kumimoji="0" lang="es-PE" sz="2000" b="1" i="1" u="none" strike="noStrike" kern="1200" cap="none" spc="0" normalizeH="0" baseline="0" noProof="0" dirty="0" smtClean="0">
                <a:ln>
                  <a:noFill/>
                </a:ln>
                <a:solidFill>
                  <a:schemeClr val="tx2"/>
                </a:solidFill>
                <a:effectLst/>
                <a:uLnTx/>
                <a:uFillTx/>
                <a:latin typeface="+mn-lt"/>
                <a:ea typeface="+mn-ea"/>
                <a:cs typeface="+mn-cs"/>
              </a:rPr>
              <a:t>.</a:t>
            </a:r>
          </a:p>
          <a:p>
            <a:pPr marL="68580" marR="0" lvl="0" indent="0" algn="l" defTabSz="914400" rtl="0" eaLnBrk="1" fontAlgn="auto" latinLnBrk="0" hangingPunct="1">
              <a:lnSpc>
                <a:spcPct val="100000"/>
              </a:lnSpc>
              <a:spcBef>
                <a:spcPct val="20000"/>
              </a:spcBef>
              <a:spcAft>
                <a:spcPts val="0"/>
              </a:spcAft>
              <a:buClr>
                <a:schemeClr val="accent1"/>
              </a:buClr>
              <a:buSzPct val="76000"/>
              <a:buFont typeface="Wingdings 2" pitchFamily="18" charset="2"/>
              <a:buNone/>
              <a:tabLst/>
              <a:defRPr/>
            </a:pPr>
            <a:r>
              <a:rPr kumimoji="0" lang="es-PE" sz="2000" b="0" i="0" u="none" strike="noStrike" kern="1200" cap="none" spc="0" normalizeH="0" baseline="0" noProof="0" dirty="0" smtClean="0">
                <a:ln>
                  <a:noFill/>
                </a:ln>
                <a:solidFill>
                  <a:schemeClr val="tx2"/>
                </a:solidFill>
                <a:effectLst/>
                <a:uLnTx/>
                <a:uFillTx/>
                <a:latin typeface="+mn-lt"/>
                <a:ea typeface="+mn-ea"/>
                <a:cs typeface="+mn-cs"/>
              </a:rPr>
              <a:t/>
            </a:r>
            <a:br>
              <a:rPr kumimoji="0" lang="es-PE" sz="2000" b="0" i="0" u="none" strike="noStrike" kern="1200" cap="none" spc="0" normalizeH="0" baseline="0" noProof="0" dirty="0" smtClean="0">
                <a:ln>
                  <a:noFill/>
                </a:ln>
                <a:solidFill>
                  <a:schemeClr val="tx2"/>
                </a:solidFill>
                <a:effectLst/>
                <a:uLnTx/>
                <a:uFillTx/>
                <a:latin typeface="+mn-lt"/>
                <a:ea typeface="+mn-ea"/>
                <a:cs typeface="+mn-cs"/>
              </a:rPr>
            </a:br>
            <a:r>
              <a:rPr kumimoji="0" lang="es-PE" sz="2000" b="0" i="0" u="none" strike="noStrike" kern="1200" cap="none" spc="0" normalizeH="0" baseline="0" noProof="0" dirty="0" smtClean="0">
                <a:ln>
                  <a:noFill/>
                </a:ln>
                <a:solidFill>
                  <a:schemeClr val="tx2"/>
                </a:solidFill>
                <a:effectLst/>
                <a:uLnTx/>
                <a:uFillTx/>
                <a:latin typeface="+mn-lt"/>
                <a:ea typeface="+mn-ea"/>
                <a:cs typeface="+mn-cs"/>
              </a:rPr>
              <a:t>Un ejemplo de aplicación para esta ley es la olla a presión porque el recipiente de una olla a presión tiene un volumen definido, si se aumenta la temperatura, la presión interna del recipiente aumenta.</a:t>
            </a:r>
            <a:br>
              <a:rPr kumimoji="0" lang="es-PE" sz="2000" b="0" i="0" u="none" strike="noStrike" kern="1200" cap="none" spc="0" normalizeH="0" baseline="0" noProof="0" dirty="0" smtClean="0">
                <a:ln>
                  <a:noFill/>
                </a:ln>
                <a:solidFill>
                  <a:schemeClr val="tx2"/>
                </a:solidFill>
                <a:effectLst/>
                <a:uLnTx/>
                <a:uFillTx/>
                <a:latin typeface="+mn-lt"/>
                <a:ea typeface="+mn-ea"/>
                <a:cs typeface="+mn-cs"/>
              </a:rPr>
            </a:br>
            <a:endParaRPr kumimoji="0" lang="es-PE" sz="2000" b="0" i="0" u="none" strike="noStrike" kern="1200" cap="none" spc="0" normalizeH="0" baseline="0" noProof="0" dirty="0">
              <a:ln>
                <a:noFill/>
              </a:ln>
              <a:solidFill>
                <a:schemeClr val="tx2"/>
              </a:solidFill>
              <a:effectLst/>
              <a:uLnTx/>
              <a:uFillTx/>
              <a:latin typeface="+mn-lt"/>
              <a:ea typeface="+mn-ea"/>
              <a:cs typeface="+mn-cs"/>
            </a:endParaRPr>
          </a:p>
        </p:txBody>
      </p:sp>
      <p:pic>
        <p:nvPicPr>
          <p:cNvPr id="6" name="Picture 2" descr="Globo-De-Rayas-59037.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6336" y="1916832"/>
            <a:ext cx="1080120" cy="1080120"/>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5220072" y="116633"/>
            <a:ext cx="2370906" cy="523220"/>
          </a:xfrm>
          <a:prstGeom prst="rect">
            <a:avLst/>
          </a:prstGeom>
          <a:noFill/>
        </p:spPr>
        <p:txBody>
          <a:bodyPr wrap="square" rtlCol="0">
            <a:spAutoFit/>
          </a:bodyPr>
          <a:lstStyle/>
          <a:p>
            <a:r>
              <a:rPr lang="es-PE" sz="2800" b="1" dirty="0" smtClean="0">
                <a:solidFill>
                  <a:srgbClr val="0000FF"/>
                </a:solidFill>
              </a:rPr>
              <a:t>Aplicación</a:t>
            </a:r>
            <a:endParaRPr lang="es-PE" sz="2800" b="1" dirty="0">
              <a:solidFill>
                <a:srgbClr val="0000FF"/>
              </a:solidFill>
            </a:endParaRPr>
          </a:p>
        </p:txBody>
      </p:sp>
    </p:spTree>
    <p:extLst>
      <p:ext uri="{BB962C8B-B14F-4D97-AF65-F5344CB8AC3E}">
        <p14:creationId xmlns:p14="http://schemas.microsoft.com/office/powerpoint/2010/main" val="42606172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692696"/>
            <a:ext cx="8136904" cy="3508977"/>
          </a:xfrm>
        </p:spPr>
        <p:txBody>
          <a:bodyPr/>
          <a:lstStyle/>
          <a:p>
            <a:pPr marL="68580" indent="0" algn="just">
              <a:buNone/>
            </a:pPr>
            <a:r>
              <a:rPr lang="es-PE" dirty="0"/>
              <a:t>Disponemos de un recipiente de volumen variable. Inicialmente presenta un volumen de 500 cm3 y contiene 34 g de amoníaco. Si manteniendo constante la P y la T, se introducen 68 g de amoníaco, ¿qué volumen presentará finalmente el recipiente?</a:t>
            </a:r>
          </a:p>
          <a:p>
            <a:pPr marL="68580" indent="0">
              <a:buNone/>
            </a:pPr>
            <a:r>
              <a:rPr lang="es-PE" dirty="0"/>
              <a:t>P. a. (N)=14; P. a. (H)=1.</a:t>
            </a:r>
          </a:p>
          <a:p>
            <a:pPr marL="68580" indent="0">
              <a:buNone/>
            </a:pPr>
            <a:endParaRPr lang="es-PE" dirty="0"/>
          </a:p>
        </p:txBody>
      </p:sp>
      <p:sp>
        <p:nvSpPr>
          <p:cNvPr id="5" name="Rectangle 3"/>
          <p:cNvSpPr>
            <a:spLocks noChangeArrowheads="1"/>
          </p:cNvSpPr>
          <p:nvPr/>
        </p:nvSpPr>
        <p:spPr bwMode="auto">
          <a:xfrm>
            <a:off x="395536" y="3501008"/>
            <a:ext cx="799288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000" b="0" i="0" u="none" strike="noStrike" cap="none" normalizeH="0" baseline="0" smtClean="0">
                <a:ln>
                  <a:noFill/>
                </a:ln>
                <a:solidFill>
                  <a:schemeClr val="tx1"/>
                </a:solidFill>
                <a:effectLst/>
                <a:latin typeface="Comic Sans MS" pitchFamily="66" charset="0"/>
                <a:ea typeface="Times New Roman" pitchFamily="18" charset="0"/>
                <a:cs typeface="Arial" pitchFamily="34" charset="0"/>
              </a:rPr>
              <a:t>Manteniendo constante la P y la T, el volumen es directamente proporcional al número de moles del gas. El mol de amoníaco, NH</a:t>
            </a:r>
            <a:r>
              <a:rPr kumimoji="0" lang="es-ES" sz="2000" b="0" i="0" u="none" strike="noStrike" cap="none" normalizeH="0" baseline="-30000" smtClean="0">
                <a:ln>
                  <a:noFill/>
                </a:ln>
                <a:solidFill>
                  <a:schemeClr val="tx1"/>
                </a:solidFill>
                <a:effectLst/>
                <a:latin typeface="Comic Sans MS" pitchFamily="66" charset="0"/>
                <a:ea typeface="Times New Roman" pitchFamily="18" charset="0"/>
                <a:cs typeface="Arial" pitchFamily="34" charset="0"/>
              </a:rPr>
              <a:t>3</a:t>
            </a:r>
            <a:r>
              <a:rPr kumimoji="0" lang="es-ES" sz="2000" b="0" i="0" u="none" strike="noStrike" cap="none" normalizeH="0" baseline="0" smtClean="0">
                <a:ln>
                  <a:noFill/>
                </a:ln>
                <a:solidFill>
                  <a:schemeClr val="tx1"/>
                </a:solidFill>
                <a:effectLst/>
                <a:latin typeface="Comic Sans MS" pitchFamily="66" charset="0"/>
                <a:ea typeface="Times New Roman" pitchFamily="18" charset="0"/>
                <a:cs typeface="Arial" pitchFamily="34" charset="0"/>
              </a:rPr>
              <a:t>, son 17 g luego:</a:t>
            </a:r>
            <a:endParaRPr kumimoji="0" lang="es-PE" sz="20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000" b="0" i="0" u="none" strike="noStrike" cap="none" normalizeH="0" baseline="0" smtClean="0">
                <a:ln>
                  <a:noFill/>
                </a:ln>
                <a:solidFill>
                  <a:schemeClr val="tx1"/>
                </a:solidFill>
                <a:effectLst/>
                <a:latin typeface="Comic Sans MS" pitchFamily="66" charset="0"/>
                <a:ea typeface="Times New Roman" pitchFamily="18" charset="0"/>
                <a:cs typeface="Arial" pitchFamily="34" charset="0"/>
              </a:rPr>
              <a:t> Inicialmente  hay en el recipiente 34 g de gas que serán 2 moles y al final hay 192 g de amoníaco que serán 6 moles.</a:t>
            </a:r>
            <a:endParaRPr kumimoji="0" lang="es-PE" sz="20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20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5 Objeto"/>
          <p:cNvGraphicFramePr>
            <a:graphicFrameLocks noChangeAspect="1"/>
          </p:cNvGraphicFramePr>
          <p:nvPr>
            <p:extLst>
              <p:ext uri="{D42A27DB-BD31-4B8C-83A1-F6EECF244321}">
                <p14:modId xmlns:p14="http://schemas.microsoft.com/office/powerpoint/2010/main" val="85799370"/>
              </p:ext>
            </p:extLst>
          </p:nvPr>
        </p:nvGraphicFramePr>
        <p:xfrm>
          <a:off x="2738438" y="5516562"/>
          <a:ext cx="5386765" cy="864765"/>
        </p:xfrm>
        <a:graphic>
          <a:graphicData uri="http://schemas.openxmlformats.org/presentationml/2006/ole">
            <mc:AlternateContent xmlns:mc="http://schemas.openxmlformats.org/markup-compatibility/2006">
              <mc:Choice xmlns:v="urn:schemas-microsoft-com:vml" Requires="v">
                <p:oleObj spid="_x0000_s23574" name="Ecuación" r:id="rId3" imgW="2844800" imgH="457200" progId="Equation.3">
                  <p:embed/>
                </p:oleObj>
              </mc:Choice>
              <mc:Fallback>
                <p:oleObj name="Ecuación" r:id="rId3" imgW="2844800" imgH="457200" progId="Equation.3">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8" y="5516562"/>
                        <a:ext cx="5386765" cy="864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6 CuadroTexto"/>
          <p:cNvSpPr txBox="1"/>
          <p:nvPr/>
        </p:nvSpPr>
        <p:spPr>
          <a:xfrm>
            <a:off x="5220072" y="116633"/>
            <a:ext cx="2370906" cy="523220"/>
          </a:xfrm>
          <a:prstGeom prst="rect">
            <a:avLst/>
          </a:prstGeom>
          <a:noFill/>
        </p:spPr>
        <p:txBody>
          <a:bodyPr wrap="square" rtlCol="0">
            <a:spAutoFit/>
          </a:bodyPr>
          <a:lstStyle/>
          <a:p>
            <a:r>
              <a:rPr lang="es-PE" sz="2800" b="1" dirty="0" smtClean="0">
                <a:solidFill>
                  <a:srgbClr val="0000FF"/>
                </a:solidFill>
              </a:rPr>
              <a:t>Ejercicio</a:t>
            </a:r>
            <a:endParaRPr lang="es-PE" sz="2800" b="1" dirty="0">
              <a:solidFill>
                <a:srgbClr val="0000FF"/>
              </a:solidFill>
            </a:endParaRPr>
          </a:p>
        </p:txBody>
      </p:sp>
    </p:spTree>
    <p:extLst>
      <p:ext uri="{BB962C8B-B14F-4D97-AF65-F5344CB8AC3E}">
        <p14:creationId xmlns:p14="http://schemas.microsoft.com/office/powerpoint/2010/main" val="14235790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620688"/>
            <a:ext cx="8136904" cy="3508977"/>
          </a:xfrm>
        </p:spPr>
        <p:txBody>
          <a:bodyPr>
            <a:normAutofit lnSpcReduction="10000"/>
          </a:bodyPr>
          <a:lstStyle/>
          <a:p>
            <a:pPr marL="68580" indent="0" algn="just">
              <a:buNone/>
            </a:pPr>
            <a:r>
              <a:rPr lang="es-PE"/>
              <a:t>.- El aire contiene aproximadamente un 21 % de oxígeno, un 78 % de nitrógeno y un 0,9 % de argón, estando estos porcentajes expresados en masa. ¿Cuántas moléculas de oxígeno habrá en 2 litros de aire? ¿Cuál es la presión ejercida si se mete el aire anterior en un recipiente de 0,5 l de capacidad a la temperatura de 25 ºC?</a:t>
            </a:r>
          </a:p>
          <a:p>
            <a:pPr marL="68580" indent="0" algn="just">
              <a:buNone/>
            </a:pPr>
            <a:r>
              <a:rPr lang="es-PE"/>
              <a:t>La densidad del aire = 1,293 g/l. </a:t>
            </a:r>
          </a:p>
          <a:p>
            <a:pPr marL="68580" indent="0" algn="just">
              <a:buNone/>
            </a:pPr>
            <a:r>
              <a:rPr lang="es-PE"/>
              <a:t>P. a. (O) = 16. P. a. (N) =14. P. a. (P. a.) = 40.</a:t>
            </a:r>
          </a:p>
          <a:p>
            <a:pPr marL="68580" indent="0" algn="just">
              <a:buNone/>
            </a:pPr>
            <a:endParaRPr lang="es-PE"/>
          </a:p>
        </p:txBody>
      </p:sp>
      <p:sp>
        <p:nvSpPr>
          <p:cNvPr id="4" name="3 CuadroTexto"/>
          <p:cNvSpPr txBox="1"/>
          <p:nvPr/>
        </p:nvSpPr>
        <p:spPr>
          <a:xfrm>
            <a:off x="5220072" y="116633"/>
            <a:ext cx="2370906" cy="523220"/>
          </a:xfrm>
          <a:prstGeom prst="rect">
            <a:avLst/>
          </a:prstGeom>
          <a:noFill/>
        </p:spPr>
        <p:txBody>
          <a:bodyPr wrap="square" rtlCol="0">
            <a:spAutoFit/>
          </a:bodyPr>
          <a:lstStyle/>
          <a:p>
            <a:r>
              <a:rPr lang="es-PE" sz="2800" b="1" dirty="0" smtClean="0">
                <a:solidFill>
                  <a:srgbClr val="0000FF"/>
                </a:solidFill>
              </a:rPr>
              <a:t>Ejercicio</a:t>
            </a:r>
            <a:endParaRPr lang="es-PE" sz="2800" b="1" dirty="0">
              <a:solidFill>
                <a:srgbClr val="0000FF"/>
              </a:solidFill>
            </a:endParaRPr>
          </a:p>
        </p:txBody>
      </p:sp>
    </p:spTree>
    <p:extLst>
      <p:ext uri="{BB962C8B-B14F-4D97-AF65-F5344CB8AC3E}">
        <p14:creationId xmlns:p14="http://schemas.microsoft.com/office/powerpoint/2010/main" val="31698877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marL="68580" indent="0">
              <a:buNone/>
            </a:pPr>
            <a:endParaRPr lang="es-PE"/>
          </a:p>
        </p:txBody>
      </p:sp>
      <p:pic>
        <p:nvPicPr>
          <p:cNvPr id="27671" name="Picture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639852"/>
            <a:ext cx="7632848" cy="6089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5220072" y="116633"/>
            <a:ext cx="2370906" cy="523220"/>
          </a:xfrm>
          <a:prstGeom prst="rect">
            <a:avLst/>
          </a:prstGeom>
          <a:noFill/>
        </p:spPr>
        <p:txBody>
          <a:bodyPr wrap="square" rtlCol="0">
            <a:spAutoFit/>
          </a:bodyPr>
          <a:lstStyle/>
          <a:p>
            <a:r>
              <a:rPr lang="es-PE" sz="2800" b="1" dirty="0" smtClean="0">
                <a:solidFill>
                  <a:srgbClr val="0000FF"/>
                </a:solidFill>
              </a:rPr>
              <a:t>Ejercicio</a:t>
            </a:r>
            <a:endParaRPr lang="es-PE" sz="2800" b="1" dirty="0">
              <a:solidFill>
                <a:srgbClr val="0000FF"/>
              </a:solidFill>
            </a:endParaRPr>
          </a:p>
        </p:txBody>
      </p:sp>
    </p:spTree>
    <p:extLst>
      <p:ext uri="{BB962C8B-B14F-4D97-AF65-F5344CB8AC3E}">
        <p14:creationId xmlns:p14="http://schemas.microsoft.com/office/powerpoint/2010/main" val="15437497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86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751"/>
          <a:stretch/>
        </p:blipFill>
        <p:spPr bwMode="auto">
          <a:xfrm rot="-180000">
            <a:off x="658904" y="540018"/>
            <a:ext cx="7961957" cy="1438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14" y="2007936"/>
            <a:ext cx="7704856" cy="451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4639882" y="-16717"/>
            <a:ext cx="2370906" cy="523220"/>
          </a:xfrm>
          <a:prstGeom prst="rect">
            <a:avLst/>
          </a:prstGeom>
          <a:noFill/>
        </p:spPr>
        <p:txBody>
          <a:bodyPr wrap="square" rtlCol="0">
            <a:spAutoFit/>
          </a:bodyPr>
          <a:lstStyle/>
          <a:p>
            <a:r>
              <a:rPr lang="es-PE" sz="2800" b="1" dirty="0" smtClean="0">
                <a:solidFill>
                  <a:srgbClr val="0000FF"/>
                </a:solidFill>
              </a:rPr>
              <a:t>Ejercicio</a:t>
            </a:r>
            <a:endParaRPr lang="es-PE" sz="2800" b="1" dirty="0">
              <a:solidFill>
                <a:srgbClr val="0000FF"/>
              </a:solidFill>
            </a:endParaRPr>
          </a:p>
        </p:txBody>
      </p:sp>
    </p:spTree>
    <p:extLst>
      <p:ext uri="{BB962C8B-B14F-4D97-AF65-F5344CB8AC3E}">
        <p14:creationId xmlns:p14="http://schemas.microsoft.com/office/powerpoint/2010/main" val="19097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332656"/>
            <a:ext cx="7024744" cy="576064"/>
          </a:xfrm>
        </p:spPr>
        <p:txBody>
          <a:bodyPr>
            <a:normAutofit fontScale="90000"/>
          </a:bodyPr>
          <a:lstStyle/>
          <a:p>
            <a:r>
              <a:rPr lang="es-PE" smtClean="0">
                <a:solidFill>
                  <a:srgbClr val="FF0000"/>
                </a:solidFill>
              </a:rPr>
              <a:t>Ejercicios</a:t>
            </a:r>
            <a:endParaRPr lang="es-PE">
              <a:solidFill>
                <a:srgbClr val="FF0000"/>
              </a:solidFill>
            </a:endParaRPr>
          </a:p>
        </p:txBody>
      </p:sp>
      <p:sp>
        <p:nvSpPr>
          <p:cNvPr id="3" name="2 Marcador de contenido"/>
          <p:cNvSpPr>
            <a:spLocks noGrp="1"/>
          </p:cNvSpPr>
          <p:nvPr>
            <p:ph idx="1"/>
          </p:nvPr>
        </p:nvSpPr>
        <p:spPr>
          <a:xfrm>
            <a:off x="539552" y="1196752"/>
            <a:ext cx="7848872" cy="3508977"/>
          </a:xfrm>
        </p:spPr>
        <p:txBody>
          <a:bodyPr/>
          <a:lstStyle/>
          <a:p>
            <a:endParaRPr lang="es-PE"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20000">
            <a:off x="524783" y="1046259"/>
            <a:ext cx="8084972"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20000">
            <a:off x="669283" y="2559696"/>
            <a:ext cx="8011227" cy="3238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5220072" y="116633"/>
            <a:ext cx="2370906" cy="523220"/>
          </a:xfrm>
          <a:prstGeom prst="rect">
            <a:avLst/>
          </a:prstGeom>
          <a:noFill/>
        </p:spPr>
        <p:txBody>
          <a:bodyPr wrap="square" rtlCol="0">
            <a:spAutoFit/>
          </a:bodyPr>
          <a:lstStyle/>
          <a:p>
            <a:r>
              <a:rPr lang="es-PE" sz="2800" b="1" dirty="0" smtClean="0">
                <a:solidFill>
                  <a:srgbClr val="0000FF"/>
                </a:solidFill>
              </a:rPr>
              <a:t>Ejercicio</a:t>
            </a:r>
            <a:endParaRPr lang="es-PE" sz="2800" b="1" dirty="0">
              <a:solidFill>
                <a:srgbClr val="0000FF"/>
              </a:solidFill>
            </a:endParaRPr>
          </a:p>
        </p:txBody>
      </p:sp>
    </p:spTree>
    <p:extLst>
      <p:ext uri="{BB962C8B-B14F-4D97-AF65-F5344CB8AC3E}">
        <p14:creationId xmlns:p14="http://schemas.microsoft.com/office/powerpoint/2010/main" val="96008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40409" y="620688"/>
            <a:ext cx="8136904" cy="2031325"/>
          </a:xfrm>
          <a:prstGeom prst="rect">
            <a:avLst/>
          </a:prstGeom>
        </p:spPr>
        <p:txBody>
          <a:bodyPr wrap="square">
            <a:spAutoFit/>
          </a:bodyPr>
          <a:lstStyle/>
          <a:p>
            <a:pPr algn="just"/>
            <a:r>
              <a:rPr lang="es-PE" dirty="0" smtClean="0"/>
              <a:t>Conforme </a:t>
            </a:r>
            <a:r>
              <a:rPr lang="es-PE" dirty="0"/>
              <a:t>subes a mayores alturas, la presión </a:t>
            </a:r>
            <a:r>
              <a:rPr lang="es-PE" dirty="0" smtClean="0"/>
              <a:t>atmosférica es </a:t>
            </a:r>
            <a:r>
              <a:rPr lang="es-PE" dirty="0"/>
              <a:t>menor porque hay menos moléculas de oxígeno y nitrógeno en el aire</a:t>
            </a:r>
            <a:r>
              <a:rPr lang="es-PE" dirty="0" smtClean="0"/>
              <a:t>.</a:t>
            </a:r>
          </a:p>
          <a:p>
            <a:pPr algn="just"/>
            <a:r>
              <a:rPr lang="es-PE" dirty="0" smtClean="0"/>
              <a:t> Las unidades </a:t>
            </a:r>
            <a:r>
              <a:rPr lang="es-PE" dirty="0"/>
              <a:t>más comunes usadas para medir el gas son la atmósfera (atm) y los </a:t>
            </a:r>
            <a:r>
              <a:rPr lang="es-PE" dirty="0" smtClean="0"/>
              <a:t>milímetros de </a:t>
            </a:r>
            <a:r>
              <a:rPr lang="es-PE" dirty="0"/>
              <a:t>mercurio (mm Hg). </a:t>
            </a:r>
            <a:r>
              <a:rPr lang="es-PE" dirty="0" smtClean="0"/>
              <a:t>En </a:t>
            </a:r>
            <a:r>
              <a:rPr lang="es-PE" dirty="0"/>
              <a:t>un laboratorio de química se </a:t>
            </a:r>
            <a:r>
              <a:rPr lang="es-PE" dirty="0" smtClean="0"/>
              <a:t>puede usar </a:t>
            </a:r>
            <a:r>
              <a:rPr lang="es-PE" dirty="0"/>
              <a:t>la unidad torr</a:t>
            </a:r>
            <a:r>
              <a:rPr lang="es-PE" dirty="0" smtClean="0"/>
              <a:t>.</a:t>
            </a:r>
          </a:p>
          <a:p>
            <a:endParaRPr lang="es-PE" dirty="0"/>
          </a:p>
          <a:p>
            <a:r>
              <a:rPr lang="es-PE" b="1" dirty="0" smtClean="0">
                <a:solidFill>
                  <a:srgbClr val="FF0000"/>
                </a:solidFill>
              </a:rPr>
              <a:t>Unidades:</a:t>
            </a:r>
            <a:endParaRPr lang="es-PE" b="1" dirty="0">
              <a:solidFill>
                <a:srgbClr val="FF0000"/>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734" y="3334470"/>
            <a:ext cx="3766519"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2952135"/>
            <a:ext cx="63912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8861" y="3334470"/>
            <a:ext cx="4068452" cy="297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72" y="1988840"/>
            <a:ext cx="2592288" cy="720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9808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457200" y="533400"/>
            <a:ext cx="8077200" cy="762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4400"/>
              <a:t>Experiencia de Torricelli.</a:t>
            </a:r>
          </a:p>
        </p:txBody>
      </p:sp>
      <p:sp>
        <p:nvSpPr>
          <p:cNvPr id="12292" name="Text Box 3"/>
          <p:cNvSpPr txBox="1">
            <a:spLocks noChangeArrowheads="1"/>
          </p:cNvSpPr>
          <p:nvPr/>
        </p:nvSpPr>
        <p:spPr bwMode="auto">
          <a:xfrm>
            <a:off x="304800" y="1295400"/>
            <a:ext cx="8686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algn="ctr">
              <a:spcBef>
                <a:spcPct val="50000"/>
              </a:spcBef>
            </a:pPr>
            <a:r>
              <a:rPr lang="en-US" sz="2000"/>
              <a:t>Presión atmosférica estándar </a:t>
            </a:r>
          </a:p>
          <a:p>
            <a:pPr>
              <a:spcBef>
                <a:spcPct val="50000"/>
              </a:spcBef>
            </a:pPr>
            <a:r>
              <a:rPr lang="en-US" sz="2000"/>
              <a:t>1,00 atm=760 mm Hg=760 torr=101,325 kPa=1,01325 bar=1013,25 mbar</a:t>
            </a:r>
          </a:p>
        </p:txBody>
      </p:sp>
      <p:pic>
        <p:nvPicPr>
          <p:cNvPr id="1229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209800"/>
            <a:ext cx="976313"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2438400"/>
            <a:ext cx="308768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5" name="Text Box 9"/>
          <p:cNvSpPr txBox="1">
            <a:spLocks noChangeArrowheads="1"/>
          </p:cNvSpPr>
          <p:nvPr/>
        </p:nvSpPr>
        <p:spPr bwMode="auto">
          <a:xfrm>
            <a:off x="2438400" y="43434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_tradnl" sz="1600" b="1">
                <a:solidFill>
                  <a:srgbClr val="FF0000"/>
                </a:solidFill>
              </a:rPr>
              <a:t>Fg</a:t>
            </a:r>
          </a:p>
        </p:txBody>
      </p:sp>
      <p:sp>
        <p:nvSpPr>
          <p:cNvPr id="12296" name="Line 10"/>
          <p:cNvSpPr>
            <a:spLocks noChangeShapeType="1"/>
          </p:cNvSpPr>
          <p:nvPr/>
        </p:nvSpPr>
        <p:spPr bwMode="auto">
          <a:xfrm>
            <a:off x="2895600" y="4495800"/>
            <a:ext cx="0" cy="3048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12297" name="Text Box 11"/>
          <p:cNvSpPr txBox="1">
            <a:spLocks noChangeArrowheads="1"/>
          </p:cNvSpPr>
          <p:nvPr/>
        </p:nvSpPr>
        <p:spPr bwMode="auto">
          <a:xfrm>
            <a:off x="2209800" y="5029200"/>
            <a:ext cx="60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r>
              <a:rPr lang="es-ES_tradnl" sz="1600" b="1">
                <a:solidFill>
                  <a:srgbClr val="FF0000"/>
                </a:solidFill>
              </a:rPr>
              <a:t>Fa</a:t>
            </a:r>
          </a:p>
        </p:txBody>
      </p:sp>
      <p:sp>
        <p:nvSpPr>
          <p:cNvPr id="12298" name="Line 12"/>
          <p:cNvSpPr>
            <a:spLocks noChangeShapeType="1"/>
          </p:cNvSpPr>
          <p:nvPr/>
        </p:nvSpPr>
        <p:spPr bwMode="auto">
          <a:xfrm>
            <a:off x="2667000" y="5181600"/>
            <a:ext cx="0" cy="3048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AR"/>
          </a:p>
        </p:txBody>
      </p:sp>
      <p:sp>
        <p:nvSpPr>
          <p:cNvPr id="12299" name="Text Box 13"/>
          <p:cNvSpPr txBox="1">
            <a:spLocks noChangeArrowheads="1"/>
          </p:cNvSpPr>
          <p:nvPr/>
        </p:nvSpPr>
        <p:spPr bwMode="auto">
          <a:xfrm>
            <a:off x="5486400" y="27432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ＭＳ Ｐゴシック" pitchFamily="84" charset="-128"/>
              </a:defRPr>
            </a:lvl1pPr>
            <a:lvl2pPr marL="742950" indent="-285750" eaLnBrk="0" hangingPunct="0">
              <a:defRPr>
                <a:solidFill>
                  <a:schemeClr val="tx1"/>
                </a:solidFill>
                <a:latin typeface="Arial" charset="0"/>
                <a:ea typeface="ＭＳ Ｐゴシック" pitchFamily="84" charset="-128"/>
              </a:defRPr>
            </a:lvl2pPr>
            <a:lvl3pPr marL="1143000" indent="-228600" eaLnBrk="0" hangingPunct="0">
              <a:defRPr>
                <a:solidFill>
                  <a:schemeClr val="tx1"/>
                </a:solidFill>
                <a:latin typeface="Arial" charset="0"/>
                <a:ea typeface="ＭＳ Ｐゴシック" pitchFamily="84" charset="-128"/>
              </a:defRPr>
            </a:lvl3pPr>
            <a:lvl4pPr marL="1600200" indent="-228600" eaLnBrk="0" hangingPunct="0">
              <a:defRPr>
                <a:solidFill>
                  <a:schemeClr val="tx1"/>
                </a:solidFill>
                <a:latin typeface="Arial" charset="0"/>
                <a:ea typeface="ＭＳ Ｐゴシック" pitchFamily="84" charset="-128"/>
              </a:defRPr>
            </a:lvl4pPr>
            <a:lvl5pPr marL="2057400" indent="-228600" eaLnBrk="0" hangingPunct="0">
              <a:defRPr>
                <a:solidFill>
                  <a:schemeClr val="tx1"/>
                </a:solidFill>
                <a:latin typeface="Arial" charset="0"/>
                <a:ea typeface="ＭＳ Ｐゴシック" pitchFamily="8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8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8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8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84" charset="-128"/>
              </a:defRPr>
            </a:lvl9pPr>
          </a:lstStyle>
          <a:p>
            <a:pPr eaLnBrk="1" hangingPunct="1">
              <a:spcBef>
                <a:spcPct val="50000"/>
              </a:spcBef>
            </a:pPr>
            <a:endParaRPr lang="es-AR" sz="2400">
              <a:latin typeface="Times New Roman" pitchFamily="18" charset="0"/>
            </a:endParaRPr>
          </a:p>
        </p:txBody>
      </p:sp>
      <p:sp>
        <p:nvSpPr>
          <p:cNvPr id="12301" name="Rectangle 15"/>
          <p:cNvSpPr>
            <a:spLocks noChangeArrowheads="1"/>
          </p:cNvSpPr>
          <p:nvPr/>
        </p:nvSpPr>
        <p:spPr bwMode="auto">
          <a:xfrm>
            <a:off x="5715000" y="4572000"/>
            <a:ext cx="13901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s-ES" sz="2000" u="sng"/>
              <a:t> Fa  </a:t>
            </a:r>
            <a:r>
              <a:rPr lang="es-ES" sz="2000"/>
              <a:t>=</a:t>
            </a:r>
            <a:r>
              <a:rPr lang="es-ES" sz="2000">
                <a:sym typeface="Symbol" pitchFamily="18" charset="2"/>
              </a:rPr>
              <a:t> </a:t>
            </a:r>
            <a:r>
              <a:rPr lang="es-ES" sz="2000">
                <a:solidFill>
                  <a:srgbClr val="FF0000"/>
                </a:solidFill>
                <a:sym typeface="Symbol" pitchFamily="18" charset="2"/>
              </a:rPr>
              <a:t>Pa </a:t>
            </a:r>
            <a:r>
              <a:rPr lang="es-ES" sz="2000" smtClean="0">
                <a:sym typeface="Symbol" pitchFamily="18" charset="2"/>
              </a:rPr>
              <a:t> </a:t>
            </a:r>
            <a:endParaRPr lang="es-ES" sz="2000" u="sng" smtClean="0"/>
          </a:p>
          <a:p>
            <a:pPr>
              <a:lnSpc>
                <a:spcPct val="90000"/>
              </a:lnSpc>
            </a:pPr>
            <a:r>
              <a:rPr lang="es-ES" sz="2000" smtClean="0"/>
              <a:t>  A       </a:t>
            </a:r>
            <a:endParaRPr lang="es-ES" sz="2000"/>
          </a:p>
        </p:txBody>
      </p:sp>
      <p:sp>
        <p:nvSpPr>
          <p:cNvPr id="2" name="1 CuadroTexto"/>
          <p:cNvSpPr txBox="1"/>
          <p:nvPr/>
        </p:nvSpPr>
        <p:spPr>
          <a:xfrm>
            <a:off x="2235610" y="6019800"/>
            <a:ext cx="1359668" cy="369332"/>
          </a:xfrm>
          <a:prstGeom prst="rect">
            <a:avLst/>
          </a:prstGeom>
          <a:noFill/>
        </p:spPr>
        <p:txBody>
          <a:bodyPr wrap="none" rtlCol="0">
            <a:spAutoFit/>
          </a:bodyPr>
          <a:lstStyle/>
          <a:p>
            <a:r>
              <a:rPr lang="es-PE" dirty="0" smtClean="0"/>
              <a:t>Barómetro</a:t>
            </a:r>
            <a:endParaRPr lang="es-PE" dirty="0"/>
          </a:p>
        </p:txBody>
      </p:sp>
    </p:spTree>
    <p:extLst>
      <p:ext uri="{BB962C8B-B14F-4D97-AF65-F5344CB8AC3E}">
        <p14:creationId xmlns:p14="http://schemas.microsoft.com/office/powerpoint/2010/main" val="22718876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1858</TotalTime>
  <Words>3480</Words>
  <Application>Microsoft Office PowerPoint</Application>
  <PresentationFormat>Presentación en pantalla (4:3)</PresentationFormat>
  <Paragraphs>396</Paragraphs>
  <Slides>76</Slides>
  <Notes>20</Notes>
  <HiddenSlides>0</HiddenSlides>
  <MMClips>0</MMClips>
  <ScaleCrop>false</ScaleCrop>
  <HeadingPairs>
    <vt:vector size="8" baseType="variant">
      <vt:variant>
        <vt:lpstr>Tema</vt:lpstr>
      </vt:variant>
      <vt:variant>
        <vt:i4>1</vt:i4>
      </vt:variant>
      <vt:variant>
        <vt:lpstr>Vínculos</vt:lpstr>
      </vt:variant>
      <vt:variant>
        <vt:i4>1</vt:i4>
      </vt:variant>
      <vt:variant>
        <vt:lpstr>Servidores OLE incrustados</vt:lpstr>
      </vt:variant>
      <vt:variant>
        <vt:i4>3</vt:i4>
      </vt:variant>
      <vt:variant>
        <vt:lpstr>Títulos de diapositiva</vt:lpstr>
      </vt:variant>
      <vt:variant>
        <vt:i4>76</vt:i4>
      </vt:variant>
    </vt:vector>
  </HeadingPairs>
  <TitlesOfParts>
    <vt:vector size="81" baseType="lpstr">
      <vt:lpstr>Austin</vt:lpstr>
      <vt:lpstr>G:\Recupe\gases.xls!Hoja2![gases.xls]Hoja2 Gráfico 2</vt:lpstr>
      <vt:lpstr>Imagen de mapa de bits</vt:lpstr>
      <vt:lpstr>Documento</vt:lpstr>
      <vt:lpstr>Ecuación</vt:lpstr>
      <vt:lpstr>Gases </vt:lpstr>
      <vt:lpstr>Presentación de PowerPoint</vt:lpstr>
      <vt:lpstr>Presentación de PowerPoint</vt:lpstr>
      <vt:lpstr>Sustancias gaseosas a T ambiente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ESCALA CELSIUS (ºC)</vt:lpstr>
      <vt:lpstr>ESCALA FARENHEIT (ºF)</vt:lpstr>
      <vt:lpstr>ESCALA KELVIN O ABSOLUTA (K)</vt:lpstr>
      <vt:lpstr>Presentación de PowerPoint</vt:lpstr>
      <vt:lpstr>Leyes de los gases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Gases ideales</vt:lpstr>
      <vt:lpstr>Presentación de PowerPoint</vt:lpstr>
      <vt:lpstr>Presentación de PowerPoint</vt:lpstr>
      <vt:lpstr>La ecuación de estado</vt:lpstr>
      <vt:lpstr> Ecuación general de los gases ideales</vt:lpstr>
      <vt:lpstr>Presentación de PowerPoint</vt:lpstr>
      <vt:lpstr>Formas alternativas </vt:lpstr>
      <vt:lpstr>Presentación de PowerPoint</vt:lpstr>
      <vt:lpstr>Condiciones normales</vt:lpstr>
      <vt:lpstr>Ejemplo: A la presión de 3 atm y 20 ºC, una cierta masa gaseosa ocupa un volumen de 30 litros. Calcula el volumen que ocuparía en condiciones normales.</vt:lpstr>
      <vt:lpstr>Ejercicio: Calcula la masa molecular de un gas, sabiendo que 32,7 g del mismo ocupan a 50ºC y 3040 mm de Hg de presión un volumen de 6765 ml</vt:lpstr>
      <vt:lpstr>Ejercicio: ¿Qué volumen ocupará un  mol de cualquier gas en condiciones normales?</vt:lpstr>
      <vt:lpstr>Ejercicio: La densidad del gas butano (C4H10) es 1,71 g · l-1 cuando su temperatura es 75 ºC y la presión en el recinto en que se encuentra 640 mm Hg. Calcula su masa molar.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Ley de Graham - Difusión y Efusión de Gases</vt:lpstr>
      <vt:lpstr>Presentación de PowerPoint</vt:lpstr>
      <vt:lpstr>Presentación de PowerPoint</vt:lpstr>
      <vt:lpstr>Presentación de PowerPoint</vt:lpstr>
      <vt:lpstr>Presentación de PowerPoint</vt:lpstr>
      <vt:lpstr>Presentación de PowerPoint</vt:lpstr>
      <vt:lpstr>Ley de Graham</vt:lpstr>
      <vt:lpstr>Ley de Graham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Ejercicios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Gases</dc:title>
  <dc:creator>WINDOWS  7</dc:creator>
  <cp:lastModifiedBy>user</cp:lastModifiedBy>
  <cp:revision>72</cp:revision>
  <dcterms:created xsi:type="dcterms:W3CDTF">2015-06-01T06:04:28Z</dcterms:created>
  <dcterms:modified xsi:type="dcterms:W3CDTF">2016-11-14T03:54:40Z</dcterms:modified>
</cp:coreProperties>
</file>